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legreya Sans SC" charset="1" panose="00000500000000000000"/>
      <p:regular r:id="rId18"/>
    </p:embeddedFont>
    <p:embeddedFont>
      <p:font typeface="Alegreya Sans SC Bold Italics" charset="1" panose="00000800000000000000"/>
      <p:regular r:id="rId19"/>
    </p:embeddedFont>
    <p:embeddedFont>
      <p:font typeface="Fira Sans" charset="1" panose="020B0503050000020004"/>
      <p:regular r:id="rId20"/>
    </p:embeddedFont>
    <p:embeddedFont>
      <p:font typeface="Alegreya Sans SC Bold" charset="1" panose="00000800000000000000"/>
      <p:regular r:id="rId21"/>
    </p:embeddedFont>
    <p:embeddedFont>
      <p:font typeface="Fira Sans Bold" charset="1" panose="020B08030500000200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github.com/vamsiv430/STEGANOGRAPHY_PROJECT" TargetMode="External" Type="http://schemas.openxmlformats.org/officeDocument/2006/relationships/hyperlink"/><Relationship Id="rId5" Target="../media/image3.png" Type="http://schemas.openxmlformats.org/officeDocument/2006/relationships/image"/><Relationship Id="rId6" Target="../media/image4.svg" Type="http://schemas.openxmlformats.org/officeDocument/2006/relationships/image"/><Relationship Id="rId7" Target="https://github.com/vamsiv430/STEGANOGRAPHY_PROJECT"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vamsiv430/STEGANOGRAPHY_PROJECT" TargetMode="External" Type="http://schemas.openxmlformats.org/officeDocument/2006/relationships/hyperlink"/><Relationship Id="rId11" Target="https://github.com/vamsiv430/STEGANOGRAPHY_PROJECT" TargetMode="External" Type="http://schemas.openxmlformats.org/officeDocument/2006/relationships/hyperlink"/><Relationship Id="rId12" Target="https://github.com/vamsiv430/STEGANOGRAPHY_PROJECT" TargetMode="External" Type="http://schemas.openxmlformats.org/officeDocument/2006/relationships/hyperlink"/><Relationship Id="rId13" Target="https://github.com/vamsiv430/STEGANOGRAPHY_PROJECT" TargetMode="External" Type="http://schemas.openxmlformats.org/officeDocument/2006/relationships/hyperlink"/><Relationship Id="rId14" Target="../media/image1.png" Type="http://schemas.openxmlformats.org/officeDocument/2006/relationships/image"/><Relationship Id="rId15" Target="../media/image2.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https://github.com/vamsiv430/STEGANOGRAPHY_PROJECT" TargetMode="External" Type="http://schemas.openxmlformats.org/officeDocument/2006/relationships/hyperlink"/><Relationship Id="rId7" Target="https://github.com/vamsiv430/STEGANOGRAPHY_PROJECT" TargetMode="External" Type="http://schemas.openxmlformats.org/officeDocument/2006/relationships/hyperlink"/><Relationship Id="rId8" Target="https://github.com/vamsiv430/STEGANOGRAPHY_PROJECT" TargetMode="External" Type="http://schemas.openxmlformats.org/officeDocument/2006/relationships/hyperlink"/><Relationship Id="rId9" Target="https://github.com/vamsiv430/STEGANOGRAPHY_PROJECT"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https://pypi.org/project/opencv-python/" TargetMode="External" Type="http://schemas.openxmlformats.org/officeDocument/2006/relationships/hyperlink"/><Relationship Id="rId5" Target="../media/image1.png" Type="http://schemas.openxmlformats.org/officeDocument/2006/relationships/image"/><Relationship Id="rId6" Target="../media/image2.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476399" y="2173146"/>
            <a:ext cx="5249238" cy="6896447"/>
          </a:xfrm>
          <a:custGeom>
            <a:avLst/>
            <a:gdLst/>
            <a:ahLst/>
            <a:cxnLst/>
            <a:rect r="r" b="b" t="t" l="l"/>
            <a:pathLst>
              <a:path h="6896447" w="5249238">
                <a:moveTo>
                  <a:pt x="0" y="0"/>
                </a:moveTo>
                <a:lnTo>
                  <a:pt x="5249238" y="0"/>
                </a:lnTo>
                <a:lnTo>
                  <a:pt x="5249238" y="6896447"/>
                </a:lnTo>
                <a:lnTo>
                  <a:pt x="0" y="6896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false" rot="-10800000">
            <a:off x="-1575504" y="1028700"/>
            <a:ext cx="5208407" cy="6842803"/>
          </a:xfrm>
          <a:custGeom>
            <a:avLst/>
            <a:gdLst/>
            <a:ahLst/>
            <a:cxnLst/>
            <a:rect r="r" b="b" t="t" l="l"/>
            <a:pathLst>
              <a:path h="6842803" w="5208407">
                <a:moveTo>
                  <a:pt x="0" y="0"/>
                </a:moveTo>
                <a:lnTo>
                  <a:pt x="5208408" y="0"/>
                </a:lnTo>
                <a:lnTo>
                  <a:pt x="5208408" y="6842803"/>
                </a:lnTo>
                <a:lnTo>
                  <a:pt x="0" y="68428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false" rot="0">
            <a:off x="4921589" y="3557484"/>
            <a:ext cx="13366411" cy="3043429"/>
          </a:xfrm>
          <a:custGeom>
            <a:avLst/>
            <a:gdLst/>
            <a:ahLst/>
            <a:cxnLst/>
            <a:rect r="r" b="b" t="t" l="l"/>
            <a:pathLst>
              <a:path h="3043429" w="13366411">
                <a:moveTo>
                  <a:pt x="0" y="0"/>
                </a:moveTo>
                <a:lnTo>
                  <a:pt x="13366411" y="0"/>
                </a:lnTo>
                <a:lnTo>
                  <a:pt x="13366411" y="3043429"/>
                </a:lnTo>
                <a:lnTo>
                  <a:pt x="0" y="30434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6072780" y="2096183"/>
            <a:ext cx="6554923" cy="4114800"/>
          </a:xfrm>
          <a:custGeom>
            <a:avLst/>
            <a:gdLst/>
            <a:ahLst/>
            <a:cxnLst/>
            <a:rect r="r" b="b" t="t" l="l"/>
            <a:pathLst>
              <a:path h="4114800" w="6554923">
                <a:moveTo>
                  <a:pt x="0" y="0"/>
                </a:moveTo>
                <a:lnTo>
                  <a:pt x="6554923" y="0"/>
                </a:lnTo>
                <a:lnTo>
                  <a:pt x="655492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13923103" y="-650485"/>
            <a:ext cx="11605199" cy="11605199"/>
          </a:xfrm>
          <a:custGeom>
            <a:avLst/>
            <a:gdLst/>
            <a:ahLst/>
            <a:cxnLst/>
            <a:rect r="r" b="b" t="t" l="l"/>
            <a:pathLst>
              <a:path h="11605199" w="11605199">
                <a:moveTo>
                  <a:pt x="0" y="0"/>
                </a:moveTo>
                <a:lnTo>
                  <a:pt x="11605198" y="0"/>
                </a:lnTo>
                <a:lnTo>
                  <a:pt x="11605198" y="11605198"/>
                </a:lnTo>
                <a:lnTo>
                  <a:pt x="0" y="116051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3632904" y="2463329"/>
            <a:ext cx="13853792" cy="2041847"/>
          </a:xfrm>
          <a:prstGeom prst="rect">
            <a:avLst/>
          </a:prstGeom>
        </p:spPr>
        <p:txBody>
          <a:bodyPr anchor="t" rtlCol="false" tIns="0" lIns="0" bIns="0" rIns="0">
            <a:spAutoFit/>
          </a:bodyPr>
          <a:lstStyle/>
          <a:p>
            <a:pPr algn="l">
              <a:lnSpc>
                <a:spcPts val="7322"/>
              </a:lnSpc>
            </a:pPr>
            <a:r>
              <a:rPr lang="en-US" sz="7250" spc="456">
                <a:solidFill>
                  <a:srgbClr val="FFDE59"/>
                </a:solidFill>
                <a:latin typeface="Alegreya Sans SC"/>
                <a:ea typeface="Alegreya Sans SC"/>
                <a:cs typeface="Alegreya Sans SC"/>
                <a:sym typeface="Alegreya Sans SC"/>
              </a:rPr>
              <a:t> </a:t>
            </a:r>
            <a:r>
              <a:rPr lang="en-US" b="true" sz="7250" i="true" spc="456">
                <a:solidFill>
                  <a:srgbClr val="FFDE59"/>
                </a:solidFill>
                <a:latin typeface="Alegreya Sans SC Bold Italics"/>
                <a:ea typeface="Alegreya Sans SC Bold Italics"/>
                <a:cs typeface="Alegreya Sans SC Bold Italics"/>
                <a:sym typeface="Alegreya Sans SC Bold Italics"/>
              </a:rPr>
              <a:t>SECURE DATA HIDING IN</a:t>
            </a:r>
          </a:p>
          <a:p>
            <a:pPr algn="l">
              <a:lnSpc>
                <a:spcPts val="7322"/>
              </a:lnSpc>
            </a:pPr>
            <a:r>
              <a:rPr lang="en-US" b="true" sz="7250" i="true" spc="456">
                <a:solidFill>
                  <a:srgbClr val="FFDE59"/>
                </a:solidFill>
                <a:latin typeface="Alegreya Sans SC Bold Italics"/>
                <a:ea typeface="Alegreya Sans SC Bold Italics"/>
                <a:cs typeface="Alegreya Sans SC Bold Italics"/>
                <a:sym typeface="Alegreya Sans SC Bold Italics"/>
              </a:rPr>
              <a:t> IMAGE USING STEGANOGRAPHY</a:t>
            </a:r>
          </a:p>
        </p:txBody>
      </p:sp>
      <p:sp>
        <p:nvSpPr>
          <p:cNvPr name="TextBox 8" id="8"/>
          <p:cNvSpPr txBox="true"/>
          <p:nvPr/>
        </p:nvSpPr>
        <p:spPr>
          <a:xfrm rot="0">
            <a:off x="3829751" y="5312335"/>
            <a:ext cx="15261471" cy="1145905"/>
          </a:xfrm>
          <a:prstGeom prst="rect">
            <a:avLst/>
          </a:prstGeom>
        </p:spPr>
        <p:txBody>
          <a:bodyPr anchor="t" rtlCol="false" tIns="0" lIns="0" bIns="0" rIns="0">
            <a:spAutoFit/>
          </a:bodyPr>
          <a:lstStyle/>
          <a:p>
            <a:pPr algn="l">
              <a:lnSpc>
                <a:spcPts val="4411"/>
              </a:lnSpc>
            </a:pPr>
            <a:r>
              <a:rPr lang="en-US" sz="4367">
                <a:solidFill>
                  <a:srgbClr val="D7FDFF"/>
                </a:solidFill>
                <a:latin typeface="Alegreya Sans SC"/>
                <a:ea typeface="Alegreya Sans SC"/>
                <a:cs typeface="Alegreya Sans SC"/>
                <a:sym typeface="Alegreya Sans SC"/>
              </a:rPr>
              <a:t>presented by: vallepu vamsi</a:t>
            </a:r>
          </a:p>
          <a:p>
            <a:pPr algn="l">
              <a:lnSpc>
                <a:spcPts val="3805"/>
              </a:lnSpc>
            </a:pPr>
            <a:r>
              <a:rPr lang="en-US" sz="3767">
                <a:solidFill>
                  <a:srgbClr val="D7FDFF"/>
                </a:solidFill>
                <a:latin typeface="Alegreya Sans SC"/>
                <a:ea typeface="Alegreya Sans SC"/>
                <a:cs typeface="Alegreya Sans SC"/>
                <a:sym typeface="Alegreya Sans SC"/>
              </a:rPr>
              <a:t>college name: kallam haranadhareddy institute of technology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767315" y="-135036"/>
            <a:ext cx="3274057" cy="4301455"/>
          </a:xfrm>
          <a:custGeom>
            <a:avLst/>
            <a:gdLst/>
            <a:ahLst/>
            <a:cxnLst/>
            <a:rect r="r" b="b" t="t" l="l"/>
            <a:pathLst>
              <a:path h="4301455" w="3274057">
                <a:moveTo>
                  <a:pt x="3274057" y="0"/>
                </a:moveTo>
                <a:lnTo>
                  <a:pt x="0" y="0"/>
                </a:lnTo>
                <a:lnTo>
                  <a:pt x="0" y="4301455"/>
                </a:lnTo>
                <a:lnTo>
                  <a:pt x="3274057" y="4301455"/>
                </a:lnTo>
                <a:lnTo>
                  <a:pt x="327405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784487" y="1828323"/>
            <a:ext cx="8719027"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7ED957"/>
                </a:solidFill>
                <a:latin typeface="Alegreya Sans SC Bold"/>
                <a:ea typeface="Alegreya Sans SC Bold"/>
                <a:cs typeface="Alegreya Sans SC Bold"/>
                <a:sym typeface="Alegreya Sans SC Bold"/>
              </a:rPr>
              <a:t>Conclusion </a:t>
            </a:r>
          </a:p>
        </p:txBody>
      </p:sp>
      <p:sp>
        <p:nvSpPr>
          <p:cNvPr name="Freeform 4" id="4">
            <a:extLst>
              <a:ext uri="{C183D7F6-B498-43B3-948B-1728B52AA6E4}">
                <adec:decorative xmlns:adec="http://schemas.microsoft.com/office/drawing/2017/decorative" val="1"/>
              </a:ext>
            </a:extLst>
          </p:cNvPr>
          <p:cNvSpPr/>
          <p:nvPr/>
        </p:nvSpPr>
        <p:spPr>
          <a:xfrm flipH="false" flipV="false" rot="0">
            <a:off x="0" y="6683267"/>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true" rot="-10800000">
            <a:off x="14786756" y="7403374"/>
            <a:ext cx="2582789" cy="3393268"/>
          </a:xfrm>
          <a:custGeom>
            <a:avLst/>
            <a:gdLst/>
            <a:ahLst/>
            <a:cxnLst/>
            <a:rect r="r" b="b" t="t" l="l"/>
            <a:pathLst>
              <a:path h="3393268" w="2582789">
                <a:moveTo>
                  <a:pt x="0" y="3393267"/>
                </a:moveTo>
                <a:lnTo>
                  <a:pt x="2582789" y="3393267"/>
                </a:lnTo>
                <a:lnTo>
                  <a:pt x="2582789" y="0"/>
                </a:lnTo>
                <a:lnTo>
                  <a:pt x="0" y="0"/>
                </a:lnTo>
                <a:lnTo>
                  <a:pt x="0" y="3393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a:extLst>
              <a:ext uri="{C183D7F6-B498-43B3-948B-1728B52AA6E4}">
                <adec:decorative xmlns:adec="http://schemas.microsoft.com/office/drawing/2017/decorative" val="1"/>
              </a:ext>
            </a:extLst>
          </p:cNvPr>
          <p:cNvSpPr/>
          <p:nvPr/>
        </p:nvSpPr>
        <p:spPr>
          <a:xfrm flipH="true" flipV="false" rot="0">
            <a:off x="16078150" y="6216062"/>
            <a:ext cx="3293290" cy="4326723"/>
          </a:xfrm>
          <a:custGeom>
            <a:avLst/>
            <a:gdLst/>
            <a:ahLst/>
            <a:cxnLst/>
            <a:rect r="r" b="b" t="t" l="l"/>
            <a:pathLst>
              <a:path h="4326723" w="3293290">
                <a:moveTo>
                  <a:pt x="3293290" y="0"/>
                </a:moveTo>
                <a:lnTo>
                  <a:pt x="0" y="0"/>
                </a:lnTo>
                <a:lnTo>
                  <a:pt x="0" y="4326722"/>
                </a:lnTo>
                <a:lnTo>
                  <a:pt x="3293290" y="4326722"/>
                </a:lnTo>
                <a:lnTo>
                  <a:pt x="329329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863627" y="3472226"/>
            <a:ext cx="14560745" cy="5202676"/>
          </a:xfrm>
          <a:prstGeom prst="rect">
            <a:avLst/>
          </a:prstGeom>
        </p:spPr>
        <p:txBody>
          <a:bodyPr anchor="t" rtlCol="false" tIns="0" lIns="0" bIns="0" rIns="0">
            <a:spAutoFit/>
          </a:bodyPr>
          <a:lstStyle/>
          <a:p>
            <a:pPr algn="l">
              <a:lnSpc>
                <a:spcPts val="4144"/>
              </a:lnSpc>
            </a:pPr>
            <a:r>
              <a:rPr lang="en-US" sz="2466" spc="91">
                <a:solidFill>
                  <a:srgbClr val="D7FDFF"/>
                </a:solidFill>
                <a:latin typeface="Fira Sans"/>
                <a:ea typeface="Fira Sans"/>
                <a:cs typeface="Fira Sans"/>
                <a:sym typeface="Fira Sans"/>
              </a:rPr>
              <a:t>In conclusion, this steganography project demonstrates the power of combining technology and creativity to achieve secure and covert communication. By leveraging techniques like LSB (Least Significant Bit) and encryption, we have created a robust system that allows users to hide sensitive information within everyday files such as images, audio, and videos. This project not only highlights the importance of data privacy and security in the digital age but also provides an accessible and user-friendly solution for individuals and organizations alike. As cyber threats continue to evolve, tools like this will play a crucial role in safeguarding information and ensuring secure communication. Moving forward, we aim to enhance the project with advanced features, such as AI-based steganography and support for additional file formats, to further empower users in protecting their digital assets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767315" y="-135036"/>
            <a:ext cx="3274057" cy="4301455"/>
          </a:xfrm>
          <a:custGeom>
            <a:avLst/>
            <a:gdLst/>
            <a:ahLst/>
            <a:cxnLst/>
            <a:rect r="r" b="b" t="t" l="l"/>
            <a:pathLst>
              <a:path h="4301455" w="3274057">
                <a:moveTo>
                  <a:pt x="3274057" y="0"/>
                </a:moveTo>
                <a:lnTo>
                  <a:pt x="0" y="0"/>
                </a:lnTo>
                <a:lnTo>
                  <a:pt x="0" y="4301455"/>
                </a:lnTo>
                <a:lnTo>
                  <a:pt x="3274057" y="4301455"/>
                </a:lnTo>
                <a:lnTo>
                  <a:pt x="327405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60481" y="2762546"/>
            <a:ext cx="8719027" cy="1403873"/>
          </a:xfrm>
          <a:prstGeom prst="rect">
            <a:avLst/>
          </a:prstGeom>
        </p:spPr>
        <p:txBody>
          <a:bodyPr anchor="t" rtlCol="false" tIns="0" lIns="0" bIns="0" rIns="0">
            <a:spAutoFit/>
          </a:bodyPr>
          <a:lstStyle/>
          <a:p>
            <a:pPr algn="ctr">
              <a:lnSpc>
                <a:spcPts val="10296"/>
              </a:lnSpc>
              <a:spcBef>
                <a:spcPct val="0"/>
              </a:spcBef>
            </a:pPr>
            <a:r>
              <a:rPr lang="en-US" b="true" sz="7354" u="sng">
                <a:solidFill>
                  <a:srgbClr val="7ED957"/>
                </a:solidFill>
                <a:latin typeface="Alegreya Sans SC Bold"/>
                <a:ea typeface="Alegreya Sans SC Bold"/>
                <a:cs typeface="Alegreya Sans SC Bold"/>
                <a:sym typeface="Alegreya Sans SC Bold"/>
                <a:hlinkClick r:id="rId4" tooltip="https://github.com/vamsiv430/STEGANOGRAPHY_PROJECT"/>
              </a:rPr>
              <a:t>GITHUB LINK</a:t>
            </a:r>
          </a:p>
        </p:txBody>
      </p:sp>
      <p:sp>
        <p:nvSpPr>
          <p:cNvPr name="Freeform 4" id="4">
            <a:extLst>
              <a:ext uri="{C183D7F6-B498-43B3-948B-1728B52AA6E4}">
                <adec:decorative xmlns:adec="http://schemas.microsoft.com/office/drawing/2017/decorative" val="1"/>
              </a:ext>
            </a:extLst>
          </p:cNvPr>
          <p:cNvSpPr/>
          <p:nvPr/>
        </p:nvSpPr>
        <p:spPr>
          <a:xfrm flipH="false" flipV="false" rot="0">
            <a:off x="0" y="6632604"/>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true" rot="-10800000">
            <a:off x="14786756" y="7403374"/>
            <a:ext cx="2582789" cy="3393268"/>
          </a:xfrm>
          <a:custGeom>
            <a:avLst/>
            <a:gdLst/>
            <a:ahLst/>
            <a:cxnLst/>
            <a:rect r="r" b="b" t="t" l="l"/>
            <a:pathLst>
              <a:path h="3393268" w="2582789">
                <a:moveTo>
                  <a:pt x="0" y="3393267"/>
                </a:moveTo>
                <a:lnTo>
                  <a:pt x="2582789" y="3393267"/>
                </a:lnTo>
                <a:lnTo>
                  <a:pt x="2582789" y="0"/>
                </a:lnTo>
                <a:lnTo>
                  <a:pt x="0" y="0"/>
                </a:lnTo>
                <a:lnTo>
                  <a:pt x="0" y="3393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a:extLst>
              <a:ext uri="{C183D7F6-B498-43B3-948B-1728B52AA6E4}">
                <adec:decorative xmlns:adec="http://schemas.microsoft.com/office/drawing/2017/decorative" val="1"/>
              </a:ext>
            </a:extLst>
          </p:cNvPr>
          <p:cNvSpPr/>
          <p:nvPr/>
        </p:nvSpPr>
        <p:spPr>
          <a:xfrm flipH="true" flipV="false" rot="0">
            <a:off x="16078150" y="6216062"/>
            <a:ext cx="3293290" cy="4326723"/>
          </a:xfrm>
          <a:custGeom>
            <a:avLst/>
            <a:gdLst/>
            <a:ahLst/>
            <a:cxnLst/>
            <a:rect r="r" b="b" t="t" l="l"/>
            <a:pathLst>
              <a:path h="4326723" w="3293290">
                <a:moveTo>
                  <a:pt x="3293290" y="0"/>
                </a:moveTo>
                <a:lnTo>
                  <a:pt x="0" y="0"/>
                </a:lnTo>
                <a:lnTo>
                  <a:pt x="0" y="4326722"/>
                </a:lnTo>
                <a:lnTo>
                  <a:pt x="3293290" y="4326722"/>
                </a:lnTo>
                <a:lnTo>
                  <a:pt x="329329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864562" y="4421880"/>
            <a:ext cx="15213588" cy="5642281"/>
          </a:xfrm>
          <a:prstGeom prst="rect">
            <a:avLst/>
          </a:prstGeom>
        </p:spPr>
        <p:txBody>
          <a:bodyPr anchor="t" rtlCol="false" tIns="0" lIns="0" bIns="0" rIns="0">
            <a:spAutoFit/>
          </a:bodyPr>
          <a:lstStyle/>
          <a:p>
            <a:pPr algn="just">
              <a:lnSpc>
                <a:spcPts val="7591"/>
              </a:lnSpc>
            </a:pPr>
            <a:r>
              <a:rPr lang="en-US" sz="3036" spc="160" u="sng">
                <a:solidFill>
                  <a:srgbClr val="44A5FF"/>
                </a:solidFill>
                <a:latin typeface="Fira Sans"/>
                <a:ea typeface="Fira Sans"/>
                <a:cs typeface="Fira Sans"/>
                <a:sym typeface="Fira Sans"/>
                <a:hlinkClick r:id="rId7" tooltip="https://github.com/vamsiv430/STEGANOGRAPHY_PROJECT"/>
              </a:rPr>
              <a:t>GO TO THE PROJECT</a:t>
            </a:r>
            <a:r>
              <a:rPr lang="en-US" sz="3036" spc="160">
                <a:solidFill>
                  <a:srgbClr val="7ED957"/>
                </a:solidFill>
                <a:latin typeface="Fira Sans"/>
                <a:ea typeface="Fira Sans"/>
                <a:cs typeface="Fira Sans"/>
                <a:sym typeface="Fira Sans"/>
              </a:rPr>
              <a:t> </a:t>
            </a:r>
            <a:r>
              <a:rPr lang="en-US" sz="3036" spc="160">
                <a:solidFill>
                  <a:srgbClr val="FFFFFF"/>
                </a:solidFill>
                <a:latin typeface="Fira Sans"/>
                <a:ea typeface="Fira Sans"/>
                <a:cs typeface="Fira Sans"/>
                <a:sym typeface="Fira Sans"/>
              </a:rPr>
              <a:t>ON GITHUB</a:t>
            </a:r>
          </a:p>
          <a:p>
            <a:pPr algn="just">
              <a:lnSpc>
                <a:spcPts val="7591"/>
              </a:lnSpc>
            </a:pPr>
            <a:r>
              <a:rPr lang="en-US" sz="3036" spc="160">
                <a:solidFill>
                  <a:srgbClr val="FFFFFF"/>
                </a:solidFill>
                <a:latin typeface="Fira Sans"/>
                <a:ea typeface="Fira Sans"/>
                <a:cs typeface="Fira Sans"/>
                <a:sym typeface="Fira Sans"/>
              </a:rPr>
              <a:t>                                (OR)</a:t>
            </a:r>
          </a:p>
          <a:p>
            <a:pPr algn="just">
              <a:lnSpc>
                <a:spcPts val="7591"/>
              </a:lnSpc>
            </a:pPr>
            <a:r>
              <a:rPr lang="en-US" sz="3036" spc="160">
                <a:solidFill>
                  <a:srgbClr val="1E77CC"/>
                </a:solidFill>
                <a:latin typeface="Fira Sans"/>
                <a:ea typeface="Fira Sans"/>
                <a:cs typeface="Fira Sans"/>
                <a:sym typeface="Fira Sans"/>
              </a:rPr>
              <a:t>HTTPS://GITHUB.COM/VAMSIV430/STEGANOGRAPHY_PROJECT</a:t>
            </a:r>
          </a:p>
          <a:p>
            <a:pPr algn="just">
              <a:lnSpc>
                <a:spcPts val="7591"/>
              </a:lnSpc>
            </a:pPr>
          </a:p>
          <a:p>
            <a:pPr algn="just">
              <a:lnSpc>
                <a:spcPts val="7591"/>
              </a:lnSpc>
            </a:pPr>
          </a:p>
          <a:p>
            <a:pPr algn="just">
              <a:lnSpc>
                <a:spcPts val="7591"/>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476399" y="2173146"/>
            <a:ext cx="5249238" cy="6896447"/>
          </a:xfrm>
          <a:custGeom>
            <a:avLst/>
            <a:gdLst/>
            <a:ahLst/>
            <a:cxnLst/>
            <a:rect r="r" b="b" t="t" l="l"/>
            <a:pathLst>
              <a:path h="6896447" w="5249238">
                <a:moveTo>
                  <a:pt x="0" y="0"/>
                </a:moveTo>
                <a:lnTo>
                  <a:pt x="5249238" y="0"/>
                </a:lnTo>
                <a:lnTo>
                  <a:pt x="5249238" y="6896447"/>
                </a:lnTo>
                <a:lnTo>
                  <a:pt x="0" y="6896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false" rot="-10800000">
            <a:off x="-286818" y="1217407"/>
            <a:ext cx="5208407" cy="6842803"/>
          </a:xfrm>
          <a:custGeom>
            <a:avLst/>
            <a:gdLst/>
            <a:ahLst/>
            <a:cxnLst/>
            <a:rect r="r" b="b" t="t" l="l"/>
            <a:pathLst>
              <a:path h="6842803" w="5208407">
                <a:moveTo>
                  <a:pt x="0" y="0"/>
                </a:moveTo>
                <a:lnTo>
                  <a:pt x="5208407" y="0"/>
                </a:lnTo>
                <a:lnTo>
                  <a:pt x="5208407" y="6842803"/>
                </a:lnTo>
                <a:lnTo>
                  <a:pt x="0" y="68428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false" rot="0">
            <a:off x="4921589" y="3557484"/>
            <a:ext cx="13366411" cy="3043429"/>
          </a:xfrm>
          <a:custGeom>
            <a:avLst/>
            <a:gdLst/>
            <a:ahLst/>
            <a:cxnLst/>
            <a:rect r="r" b="b" t="t" l="l"/>
            <a:pathLst>
              <a:path h="3043429" w="13366411">
                <a:moveTo>
                  <a:pt x="0" y="0"/>
                </a:moveTo>
                <a:lnTo>
                  <a:pt x="13366411" y="0"/>
                </a:lnTo>
                <a:lnTo>
                  <a:pt x="13366411" y="3043429"/>
                </a:lnTo>
                <a:lnTo>
                  <a:pt x="0" y="30434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3780228" y="-659099"/>
            <a:ext cx="11605199" cy="11605199"/>
          </a:xfrm>
          <a:custGeom>
            <a:avLst/>
            <a:gdLst/>
            <a:ahLst/>
            <a:cxnLst/>
            <a:rect r="r" b="b" t="t" l="l"/>
            <a:pathLst>
              <a:path h="11605199" w="11605199">
                <a:moveTo>
                  <a:pt x="0" y="0"/>
                </a:moveTo>
                <a:lnTo>
                  <a:pt x="11605198" y="0"/>
                </a:lnTo>
                <a:lnTo>
                  <a:pt x="11605198" y="11605198"/>
                </a:lnTo>
                <a:lnTo>
                  <a:pt x="0" y="116051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6315970" y="4223324"/>
            <a:ext cx="7464258" cy="1821302"/>
          </a:xfrm>
          <a:prstGeom prst="rect">
            <a:avLst/>
          </a:prstGeom>
        </p:spPr>
        <p:txBody>
          <a:bodyPr anchor="t" rtlCol="false" tIns="0" lIns="0" bIns="0" rIns="0">
            <a:spAutoFit/>
          </a:bodyPr>
          <a:lstStyle/>
          <a:p>
            <a:pPr algn="l">
              <a:lnSpc>
                <a:spcPts val="11985"/>
              </a:lnSpc>
            </a:pPr>
            <a:r>
              <a:rPr lang="en-US" sz="11866">
                <a:solidFill>
                  <a:srgbClr val="7ED957"/>
                </a:solidFill>
                <a:latin typeface="Alegreya Sans SC"/>
                <a:ea typeface="Alegreya Sans SC"/>
                <a:cs typeface="Alegreya Sans SC"/>
                <a:sym typeface="Alegreya Sans SC"/>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4080307" y="-1732119"/>
            <a:ext cx="8415386" cy="8415386"/>
          </a:xfrm>
          <a:custGeom>
            <a:avLst/>
            <a:gdLst/>
            <a:ahLst/>
            <a:cxnLst/>
            <a:rect r="r" b="b" t="t" l="l"/>
            <a:pathLst>
              <a:path h="8415386" w="8415386">
                <a:moveTo>
                  <a:pt x="0" y="0"/>
                </a:moveTo>
                <a:lnTo>
                  <a:pt x="8415386" y="0"/>
                </a:lnTo>
                <a:lnTo>
                  <a:pt x="8415386" y="8415386"/>
                </a:lnTo>
                <a:lnTo>
                  <a:pt x="0" y="8415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false" rot="0">
            <a:off x="0" y="6683267"/>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806057" y="2877237"/>
            <a:ext cx="10540426" cy="6381063"/>
          </a:xfrm>
          <a:prstGeom prst="rect">
            <a:avLst/>
          </a:prstGeom>
        </p:spPr>
        <p:txBody>
          <a:bodyPr anchor="t" rtlCol="false" tIns="0" lIns="0" bIns="0" rIns="0">
            <a:spAutoFit/>
          </a:bodyPr>
          <a:lstStyle/>
          <a:p>
            <a:pPr algn="l" marL="977387" indent="-488694" lvl="1">
              <a:lnSpc>
                <a:spcPts val="6337"/>
              </a:lnSpc>
              <a:buFont typeface="Arial"/>
              <a:buChar char="•"/>
            </a:pPr>
            <a:r>
              <a:rPr lang="en-US" sz="4527" u="sng">
                <a:solidFill>
                  <a:srgbClr val="D7FDFF"/>
                </a:solidFill>
                <a:latin typeface="Fira Sans"/>
                <a:ea typeface="Fira Sans"/>
                <a:cs typeface="Fira Sans"/>
                <a:sym typeface="Fira Sans"/>
                <a:hlinkClick r:id="rId6" tooltip="https://github.com/vamsiv430/STEGANOGRAPHY_PROJECT"/>
              </a:rPr>
              <a:t>Problem Statement</a:t>
            </a:r>
          </a:p>
          <a:p>
            <a:pPr algn="l" marL="977387" indent="-488694" lvl="1">
              <a:lnSpc>
                <a:spcPts val="6337"/>
              </a:lnSpc>
              <a:buFont typeface="Arial"/>
              <a:buChar char="•"/>
            </a:pPr>
            <a:r>
              <a:rPr lang="en-US" sz="4527" u="sng">
                <a:solidFill>
                  <a:srgbClr val="D7FDFF"/>
                </a:solidFill>
                <a:latin typeface="Fira Sans"/>
                <a:ea typeface="Fira Sans"/>
                <a:cs typeface="Fira Sans"/>
                <a:sym typeface="Fira Sans"/>
                <a:hlinkClick r:id="rId7" tooltip="https://github.com/vamsiv430/STEGANOGRAPHY_PROJECT"/>
              </a:rPr>
              <a:t>Technology used</a:t>
            </a:r>
          </a:p>
          <a:p>
            <a:pPr algn="l" marL="977387" indent="-488694" lvl="1">
              <a:lnSpc>
                <a:spcPts val="6337"/>
              </a:lnSpc>
              <a:buFont typeface="Arial"/>
              <a:buChar char="•"/>
            </a:pPr>
            <a:r>
              <a:rPr lang="en-US" sz="4527" u="sng">
                <a:solidFill>
                  <a:srgbClr val="D7FDFF"/>
                </a:solidFill>
                <a:latin typeface="Fira Sans"/>
                <a:ea typeface="Fira Sans"/>
                <a:cs typeface="Fira Sans"/>
                <a:sym typeface="Fira Sans"/>
                <a:hlinkClick r:id="rId8" tooltip="https://github.com/vamsiv430/STEGANOGRAPHY_PROJECT"/>
              </a:rPr>
              <a:t>Wow Factors</a:t>
            </a:r>
          </a:p>
          <a:p>
            <a:pPr algn="l" marL="977387" indent="-488694" lvl="1">
              <a:lnSpc>
                <a:spcPts val="6337"/>
              </a:lnSpc>
              <a:buFont typeface="Arial"/>
              <a:buChar char="•"/>
            </a:pPr>
            <a:r>
              <a:rPr lang="en-US" sz="4527" u="sng">
                <a:solidFill>
                  <a:srgbClr val="D7FDFF"/>
                </a:solidFill>
                <a:latin typeface="Fira Sans"/>
                <a:ea typeface="Fira Sans"/>
                <a:cs typeface="Fira Sans"/>
                <a:sym typeface="Fira Sans"/>
                <a:hlinkClick r:id="rId9" tooltip="https://github.com/vamsiv430/STEGANOGRAPHY_PROJECT"/>
              </a:rPr>
              <a:t>End User</a:t>
            </a:r>
          </a:p>
          <a:p>
            <a:pPr algn="l" marL="977387" indent="-488694" lvl="1">
              <a:lnSpc>
                <a:spcPts val="6337"/>
              </a:lnSpc>
              <a:buFont typeface="Arial"/>
              <a:buChar char="•"/>
            </a:pPr>
            <a:r>
              <a:rPr lang="en-US" sz="4527" u="sng">
                <a:solidFill>
                  <a:srgbClr val="D7FDFF"/>
                </a:solidFill>
                <a:latin typeface="Fira Sans"/>
                <a:ea typeface="Fira Sans"/>
                <a:cs typeface="Fira Sans"/>
                <a:sym typeface="Fira Sans"/>
                <a:hlinkClick r:id="rId10" tooltip="https://github.com/vamsiv430/STEGANOGRAPHY_PROJECT"/>
              </a:rPr>
              <a:t>Results</a:t>
            </a:r>
          </a:p>
          <a:p>
            <a:pPr algn="l" marL="977387" indent="-488694" lvl="1">
              <a:lnSpc>
                <a:spcPts val="6337"/>
              </a:lnSpc>
              <a:buFont typeface="Arial"/>
              <a:buChar char="•"/>
            </a:pPr>
            <a:r>
              <a:rPr lang="en-US" sz="4527" u="sng">
                <a:solidFill>
                  <a:srgbClr val="D7FDFF"/>
                </a:solidFill>
                <a:latin typeface="Fira Sans"/>
                <a:ea typeface="Fira Sans"/>
                <a:cs typeface="Fira Sans"/>
                <a:sym typeface="Fira Sans"/>
                <a:hlinkClick r:id="rId11" tooltip="https://github.com/vamsiv430/STEGANOGRAPHY_PROJECT"/>
              </a:rPr>
              <a:t>Conclusion</a:t>
            </a:r>
          </a:p>
          <a:p>
            <a:pPr algn="l" marL="977387" indent="-488694" lvl="1">
              <a:lnSpc>
                <a:spcPts val="6337"/>
              </a:lnSpc>
              <a:buFont typeface="Arial"/>
              <a:buChar char="•"/>
            </a:pPr>
            <a:r>
              <a:rPr lang="en-US" sz="4527" u="sng">
                <a:solidFill>
                  <a:srgbClr val="0067C7"/>
                </a:solidFill>
                <a:latin typeface="Fira Sans"/>
                <a:ea typeface="Fira Sans"/>
                <a:cs typeface="Fira Sans"/>
                <a:sym typeface="Fira Sans"/>
                <a:hlinkClick r:id="rId12" tooltip="https://github.com/vamsiv430/STEGANOGRAPHY_PROJECT"/>
              </a:rPr>
              <a:t>Github Link</a:t>
            </a:r>
          </a:p>
          <a:p>
            <a:pPr algn="l" marL="977387" indent="-488694" lvl="1">
              <a:lnSpc>
                <a:spcPts val="6337"/>
              </a:lnSpc>
              <a:buFont typeface="Arial"/>
              <a:buChar char="•"/>
            </a:pPr>
            <a:r>
              <a:rPr lang="en-US" sz="4527" u="sng">
                <a:solidFill>
                  <a:srgbClr val="D7FDFF"/>
                </a:solidFill>
                <a:latin typeface="Fira Sans"/>
                <a:ea typeface="Fira Sans"/>
                <a:cs typeface="Fira Sans"/>
                <a:sym typeface="Fira Sans"/>
                <a:hlinkClick r:id="rId13" tooltip="https://github.com/vamsiv430/STEGANOGRAPHY_PROJECT"/>
              </a:rPr>
              <a:t>Future Scope</a:t>
            </a:r>
          </a:p>
        </p:txBody>
      </p:sp>
      <p:sp>
        <p:nvSpPr>
          <p:cNvPr name="Freeform 5" id="5">
            <a:extLst>
              <a:ext uri="{C183D7F6-B498-43B3-948B-1728B52AA6E4}">
                <adec:decorative xmlns:adec="http://schemas.microsoft.com/office/drawing/2017/decorative" val="1"/>
              </a:ext>
            </a:extLst>
          </p:cNvPr>
          <p:cNvSpPr/>
          <p:nvPr/>
        </p:nvSpPr>
        <p:spPr>
          <a:xfrm flipH="false" flipV="false" rot="-10800000">
            <a:off x="853604" y="472515"/>
            <a:ext cx="2952452" cy="3878930"/>
          </a:xfrm>
          <a:custGeom>
            <a:avLst/>
            <a:gdLst/>
            <a:ahLst/>
            <a:cxnLst/>
            <a:rect r="r" b="b" t="t" l="l"/>
            <a:pathLst>
              <a:path h="3878930" w="2952452">
                <a:moveTo>
                  <a:pt x="0" y="0"/>
                </a:moveTo>
                <a:lnTo>
                  <a:pt x="2952453" y="0"/>
                </a:lnTo>
                <a:lnTo>
                  <a:pt x="2952453" y="3878931"/>
                </a:lnTo>
                <a:lnTo>
                  <a:pt x="0" y="387893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4609329" y="3260610"/>
            <a:ext cx="8415386" cy="8415386"/>
          </a:xfrm>
          <a:custGeom>
            <a:avLst/>
            <a:gdLst/>
            <a:ahLst/>
            <a:cxnLst/>
            <a:rect r="r" b="b" t="t" l="l"/>
            <a:pathLst>
              <a:path h="8415386" w="8415386">
                <a:moveTo>
                  <a:pt x="0" y="0"/>
                </a:moveTo>
                <a:lnTo>
                  <a:pt x="8415386" y="0"/>
                </a:lnTo>
                <a:lnTo>
                  <a:pt x="8415386" y="8415386"/>
                </a:lnTo>
                <a:lnTo>
                  <a:pt x="0" y="8415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a:extLst>
              <a:ext uri="{C183D7F6-B498-43B3-948B-1728B52AA6E4}">
                <adec:decorative xmlns:adec="http://schemas.microsoft.com/office/drawing/2017/decorative" val="1"/>
              </a:ext>
            </a:extLst>
          </p:cNvPr>
          <p:cNvSpPr/>
          <p:nvPr/>
        </p:nvSpPr>
        <p:spPr>
          <a:xfrm flipH="true" flipV="true" rot="-10800000">
            <a:off x="0" y="-59259"/>
            <a:ext cx="2952452" cy="3878930"/>
          </a:xfrm>
          <a:custGeom>
            <a:avLst/>
            <a:gdLst/>
            <a:ahLst/>
            <a:cxnLst/>
            <a:rect r="r" b="b" t="t" l="l"/>
            <a:pathLst>
              <a:path h="3878930" w="2952452">
                <a:moveTo>
                  <a:pt x="2952452" y="3878931"/>
                </a:moveTo>
                <a:lnTo>
                  <a:pt x="0" y="3878931"/>
                </a:lnTo>
                <a:lnTo>
                  <a:pt x="0" y="0"/>
                </a:lnTo>
                <a:lnTo>
                  <a:pt x="2952452" y="0"/>
                </a:lnTo>
                <a:lnTo>
                  <a:pt x="2952452" y="3878931"/>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8" id="8">
            <a:extLst>
              <a:ext uri="{C183D7F6-B498-43B3-948B-1728B52AA6E4}">
                <adec:decorative xmlns:adec="http://schemas.microsoft.com/office/drawing/2017/decorative" val="1"/>
              </a:ext>
            </a:extLst>
          </p:cNvPr>
          <p:cNvSpPr/>
          <p:nvPr/>
        </p:nvSpPr>
        <p:spPr>
          <a:xfrm flipH="false" flipV="false" rot="0">
            <a:off x="14481943" y="5876296"/>
            <a:ext cx="2952452" cy="3878930"/>
          </a:xfrm>
          <a:custGeom>
            <a:avLst/>
            <a:gdLst/>
            <a:ahLst/>
            <a:cxnLst/>
            <a:rect r="r" b="b" t="t" l="l"/>
            <a:pathLst>
              <a:path h="3878930" w="2952452">
                <a:moveTo>
                  <a:pt x="0" y="0"/>
                </a:moveTo>
                <a:lnTo>
                  <a:pt x="2952453" y="0"/>
                </a:lnTo>
                <a:lnTo>
                  <a:pt x="2952453" y="3878930"/>
                </a:lnTo>
                <a:lnTo>
                  <a:pt x="0" y="387893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a:extLst>
              <a:ext uri="{C183D7F6-B498-43B3-948B-1728B52AA6E4}">
                <adec:decorative xmlns:adec="http://schemas.microsoft.com/office/drawing/2017/decorative" val="1"/>
              </a:ext>
            </a:extLst>
          </p:cNvPr>
          <p:cNvSpPr/>
          <p:nvPr/>
        </p:nvSpPr>
        <p:spPr>
          <a:xfrm flipH="true" flipV="true" rot="0">
            <a:off x="15335548" y="6408070"/>
            <a:ext cx="2952452" cy="3878930"/>
          </a:xfrm>
          <a:custGeom>
            <a:avLst/>
            <a:gdLst/>
            <a:ahLst/>
            <a:cxnLst/>
            <a:rect r="r" b="b" t="t" l="l"/>
            <a:pathLst>
              <a:path h="3878930" w="2952452">
                <a:moveTo>
                  <a:pt x="2952452" y="3878930"/>
                </a:moveTo>
                <a:lnTo>
                  <a:pt x="0" y="3878930"/>
                </a:lnTo>
                <a:lnTo>
                  <a:pt x="0" y="0"/>
                </a:lnTo>
                <a:lnTo>
                  <a:pt x="2952452" y="0"/>
                </a:lnTo>
                <a:lnTo>
                  <a:pt x="2952452" y="387893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4156866" y="1257241"/>
            <a:ext cx="8719027"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D7FDFF"/>
                </a:solidFill>
                <a:latin typeface="Alegreya Sans SC Bold"/>
                <a:ea typeface="Alegreya Sans SC Bold"/>
                <a:cs typeface="Alegreya Sans SC Bold"/>
                <a:sym typeface="Alegreya Sans SC Bold"/>
              </a:rPr>
              <a:t>content of project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650635" y="1836237"/>
            <a:ext cx="15773291" cy="918590"/>
          </a:xfrm>
          <a:prstGeom prst="rect">
            <a:avLst/>
          </a:prstGeom>
        </p:spPr>
        <p:txBody>
          <a:bodyPr anchor="t" rtlCol="false" tIns="0" lIns="0" bIns="0" rIns="0">
            <a:spAutoFit/>
          </a:bodyPr>
          <a:lstStyle/>
          <a:p>
            <a:pPr algn="l">
              <a:lnSpc>
                <a:spcPts val="6272"/>
              </a:lnSpc>
            </a:pPr>
            <a:r>
              <a:rPr lang="en-US" b="true" sz="5754" spc="391">
                <a:solidFill>
                  <a:srgbClr val="7ED957"/>
                </a:solidFill>
                <a:latin typeface="Alegreya Sans SC Bold"/>
                <a:ea typeface="Alegreya Sans SC Bold"/>
                <a:cs typeface="Alegreya Sans SC Bold"/>
                <a:sym typeface="Alegreya Sans SC Bold"/>
              </a:rPr>
              <a:t>A SIMPLE STEGNO GRAPHY PROGRAME</a:t>
            </a:r>
          </a:p>
        </p:txBody>
      </p:sp>
      <p:sp>
        <p:nvSpPr>
          <p:cNvPr name="Freeform 3" id="3">
            <a:extLst>
              <a:ext uri="{C183D7F6-B498-43B3-948B-1728B52AA6E4}">
                <adec:decorative xmlns:adec="http://schemas.microsoft.com/office/drawing/2017/decorative" val="1"/>
              </a:ext>
            </a:extLst>
          </p:cNvPr>
          <p:cNvSpPr/>
          <p:nvPr/>
        </p:nvSpPr>
        <p:spPr>
          <a:xfrm flipH="false" flipV="false" rot="0">
            <a:off x="0" y="6683267"/>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908477" y="3269620"/>
            <a:ext cx="12968917" cy="4031531"/>
          </a:xfrm>
          <a:prstGeom prst="rect">
            <a:avLst/>
          </a:prstGeom>
        </p:spPr>
        <p:txBody>
          <a:bodyPr anchor="t" rtlCol="false" tIns="0" lIns="0" bIns="0" rIns="0">
            <a:spAutoFit/>
          </a:bodyPr>
          <a:lstStyle/>
          <a:p>
            <a:pPr algn="just">
              <a:lnSpc>
                <a:spcPts val="3212"/>
              </a:lnSpc>
            </a:pPr>
            <a:r>
              <a:rPr lang="en-US" sz="2294" b="true">
                <a:solidFill>
                  <a:srgbClr val="D7FDFF"/>
                </a:solidFill>
                <a:latin typeface="Fira Sans Bold"/>
                <a:ea typeface="Fira Sans Bold"/>
                <a:cs typeface="Fira Sans Bold"/>
                <a:sym typeface="Fira Sans Bold"/>
              </a:rPr>
              <a:t> First step of Programe</a:t>
            </a:r>
          </a:p>
          <a:p>
            <a:pPr algn="just">
              <a:lnSpc>
                <a:spcPts val="3212"/>
              </a:lnSpc>
            </a:pPr>
            <a:r>
              <a:rPr lang="en-US" sz="2294">
                <a:solidFill>
                  <a:srgbClr val="D7FDFF"/>
                </a:solidFill>
                <a:latin typeface="Fira Sans"/>
                <a:ea typeface="Fira Sans"/>
                <a:cs typeface="Fira Sans"/>
                <a:sym typeface="Fira Sans"/>
              </a:rPr>
              <a:t>Write a code in Python for Stegnography in which The programe will accept a image and a secret</a:t>
            </a:r>
          </a:p>
          <a:p>
            <a:pPr algn="l">
              <a:lnSpc>
                <a:spcPts val="3212"/>
              </a:lnSpc>
            </a:pPr>
            <a:r>
              <a:rPr lang="en-US" sz="2294">
                <a:solidFill>
                  <a:srgbClr val="D7FDFF"/>
                </a:solidFill>
                <a:latin typeface="Fira Sans"/>
                <a:ea typeface="Fira Sans"/>
                <a:cs typeface="Fira Sans"/>
                <a:sym typeface="Fira Sans"/>
              </a:rPr>
              <a:t>message and a password for encryption</a:t>
            </a:r>
          </a:p>
          <a:p>
            <a:pPr algn="ctr">
              <a:lnSpc>
                <a:spcPts val="1718"/>
              </a:lnSpc>
            </a:pPr>
          </a:p>
          <a:p>
            <a:pPr algn="l">
              <a:lnSpc>
                <a:spcPts val="3212"/>
              </a:lnSpc>
            </a:pPr>
            <a:r>
              <a:rPr lang="en-US" sz="2294" b="true">
                <a:solidFill>
                  <a:srgbClr val="D7FDFF"/>
                </a:solidFill>
                <a:latin typeface="Fira Sans Bold"/>
                <a:ea typeface="Fira Sans Bold"/>
                <a:cs typeface="Fira Sans Bold"/>
                <a:sym typeface="Fira Sans Bold"/>
              </a:rPr>
              <a:t>Second step </a:t>
            </a:r>
          </a:p>
          <a:p>
            <a:pPr algn="l">
              <a:lnSpc>
                <a:spcPts val="3212"/>
              </a:lnSpc>
            </a:pPr>
            <a:r>
              <a:rPr lang="en-US" sz="2294">
                <a:solidFill>
                  <a:srgbClr val="D7FDFF"/>
                </a:solidFill>
                <a:latin typeface="Fira Sans"/>
                <a:ea typeface="Fira Sans"/>
                <a:cs typeface="Fira Sans"/>
                <a:sym typeface="Fira Sans"/>
              </a:rPr>
              <a:t>Now a new encrypted image will be created name as ecryptedimage.jpg</a:t>
            </a:r>
          </a:p>
          <a:p>
            <a:pPr algn="l">
              <a:lnSpc>
                <a:spcPts val="3212"/>
              </a:lnSpc>
            </a:pPr>
          </a:p>
          <a:p>
            <a:pPr algn="l">
              <a:lnSpc>
                <a:spcPts val="3212"/>
              </a:lnSpc>
            </a:pPr>
            <a:r>
              <a:rPr lang="en-US" sz="2294" b="true">
                <a:solidFill>
                  <a:srgbClr val="D7FDFF"/>
                </a:solidFill>
                <a:latin typeface="Fira Sans Bold"/>
                <a:ea typeface="Fira Sans Bold"/>
                <a:cs typeface="Fira Sans Bold"/>
                <a:sym typeface="Fira Sans Bold"/>
              </a:rPr>
              <a:t>Third Step </a:t>
            </a:r>
          </a:p>
          <a:p>
            <a:pPr algn="l">
              <a:lnSpc>
                <a:spcPts val="3212"/>
              </a:lnSpc>
            </a:pPr>
            <a:r>
              <a:rPr lang="en-US" sz="2294">
                <a:solidFill>
                  <a:srgbClr val="D7FDFF"/>
                </a:solidFill>
                <a:latin typeface="Fira Sans"/>
                <a:ea typeface="Fira Sans"/>
                <a:cs typeface="Fira Sans"/>
                <a:sym typeface="Fira Sans"/>
              </a:rPr>
              <a:t>Now the encrypted image will accept same password which was used during encryption and extraxt the Information which was bullted in image</a:t>
            </a:r>
          </a:p>
          <a:p>
            <a:pPr algn="ctr">
              <a:lnSpc>
                <a:spcPts val="1766"/>
              </a:lnSpc>
              <a:spcBef>
                <a:spcPct val="0"/>
              </a:spcBef>
            </a:pPr>
          </a:p>
        </p:txBody>
      </p:sp>
      <p:sp>
        <p:nvSpPr>
          <p:cNvPr name="Freeform 5" id="5">
            <a:extLst>
              <a:ext uri="{C183D7F6-B498-43B3-948B-1728B52AA6E4}">
                <adec:decorative xmlns:adec="http://schemas.microsoft.com/office/drawing/2017/decorative" val="1"/>
              </a:ext>
            </a:extLst>
          </p:cNvPr>
          <p:cNvSpPr/>
          <p:nvPr/>
        </p:nvSpPr>
        <p:spPr>
          <a:xfrm flipH="true" flipV="true" rot="-10800000">
            <a:off x="468093" y="1028700"/>
            <a:ext cx="2182042" cy="2866766"/>
          </a:xfrm>
          <a:custGeom>
            <a:avLst/>
            <a:gdLst/>
            <a:ahLst/>
            <a:cxnLst/>
            <a:rect r="r" b="b" t="t" l="l"/>
            <a:pathLst>
              <a:path h="2866766" w="2182042">
                <a:moveTo>
                  <a:pt x="2182042" y="2866766"/>
                </a:moveTo>
                <a:lnTo>
                  <a:pt x="0" y="2866766"/>
                </a:lnTo>
                <a:lnTo>
                  <a:pt x="0" y="0"/>
                </a:lnTo>
                <a:lnTo>
                  <a:pt x="2182042" y="0"/>
                </a:lnTo>
                <a:lnTo>
                  <a:pt x="2182042" y="28667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true" flipV="true" rot="0">
            <a:off x="0" y="-111939"/>
            <a:ext cx="2182042" cy="2866766"/>
          </a:xfrm>
          <a:custGeom>
            <a:avLst/>
            <a:gdLst/>
            <a:ahLst/>
            <a:cxnLst/>
            <a:rect r="r" b="b" t="t" l="l"/>
            <a:pathLst>
              <a:path h="2866766" w="2182042">
                <a:moveTo>
                  <a:pt x="2182042" y="2866765"/>
                </a:moveTo>
                <a:lnTo>
                  <a:pt x="0" y="2866765"/>
                </a:lnTo>
                <a:lnTo>
                  <a:pt x="0" y="0"/>
                </a:lnTo>
                <a:lnTo>
                  <a:pt x="2182042" y="0"/>
                </a:lnTo>
                <a:lnTo>
                  <a:pt x="2182042" y="286676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a:extLst>
              <a:ext uri="{C183D7F6-B498-43B3-948B-1728B52AA6E4}">
                <adec:decorative xmlns:adec="http://schemas.microsoft.com/office/drawing/2017/decorative" val="1"/>
              </a:ext>
            </a:extLst>
          </p:cNvPr>
          <p:cNvSpPr/>
          <p:nvPr/>
        </p:nvSpPr>
        <p:spPr>
          <a:xfrm flipH="true" flipV="true" rot="-10800000">
            <a:off x="15843662" y="7507305"/>
            <a:ext cx="2182042" cy="2866766"/>
          </a:xfrm>
          <a:custGeom>
            <a:avLst/>
            <a:gdLst/>
            <a:ahLst/>
            <a:cxnLst/>
            <a:rect r="r" b="b" t="t" l="l"/>
            <a:pathLst>
              <a:path h="2866766" w="2182042">
                <a:moveTo>
                  <a:pt x="2182041" y="2866766"/>
                </a:moveTo>
                <a:lnTo>
                  <a:pt x="0" y="2866766"/>
                </a:lnTo>
                <a:lnTo>
                  <a:pt x="0" y="0"/>
                </a:lnTo>
                <a:lnTo>
                  <a:pt x="2182041" y="0"/>
                </a:lnTo>
                <a:lnTo>
                  <a:pt x="2182041" y="28667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a:extLst>
              <a:ext uri="{C183D7F6-B498-43B3-948B-1728B52AA6E4}">
                <adec:decorative xmlns:adec="http://schemas.microsoft.com/office/drawing/2017/decorative" val="1"/>
              </a:ext>
            </a:extLst>
          </p:cNvPr>
          <p:cNvSpPr/>
          <p:nvPr/>
        </p:nvSpPr>
        <p:spPr>
          <a:xfrm flipH="true" flipV="true" rot="0">
            <a:off x="15390121" y="6391534"/>
            <a:ext cx="2182042" cy="2866766"/>
          </a:xfrm>
          <a:custGeom>
            <a:avLst/>
            <a:gdLst/>
            <a:ahLst/>
            <a:cxnLst/>
            <a:rect r="r" b="b" t="t" l="l"/>
            <a:pathLst>
              <a:path h="2866766" w="2182042">
                <a:moveTo>
                  <a:pt x="2182042" y="2866766"/>
                </a:moveTo>
                <a:lnTo>
                  <a:pt x="0" y="2866766"/>
                </a:lnTo>
                <a:lnTo>
                  <a:pt x="0" y="0"/>
                </a:lnTo>
                <a:lnTo>
                  <a:pt x="2182042" y="0"/>
                </a:lnTo>
                <a:lnTo>
                  <a:pt x="2182042" y="2866766"/>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0" y="6683267"/>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015437" y="2840419"/>
            <a:ext cx="13599337" cy="5732284"/>
          </a:xfrm>
          <a:prstGeom prst="rect">
            <a:avLst/>
          </a:prstGeom>
        </p:spPr>
        <p:txBody>
          <a:bodyPr anchor="t" rtlCol="false" tIns="0" lIns="0" bIns="0" rIns="0">
            <a:spAutoFit/>
          </a:bodyPr>
          <a:lstStyle/>
          <a:p>
            <a:pPr algn="l">
              <a:lnSpc>
                <a:spcPts val="3837"/>
              </a:lnSpc>
            </a:pPr>
            <a:r>
              <a:rPr lang="en-US" sz="2740">
                <a:solidFill>
                  <a:srgbClr val="D7FDFF"/>
                </a:solidFill>
                <a:latin typeface="Fira Sans"/>
                <a:ea typeface="Fira Sans"/>
                <a:cs typeface="Fira Sans"/>
                <a:sym typeface="Fira Sans"/>
              </a:rPr>
              <a:t>In this project I am using python to write my code for stegnography for the project</a:t>
            </a:r>
          </a:p>
          <a:p>
            <a:pPr algn="ctr">
              <a:lnSpc>
                <a:spcPts val="3707"/>
              </a:lnSpc>
            </a:pPr>
          </a:p>
          <a:p>
            <a:pPr algn="l">
              <a:lnSpc>
                <a:spcPts val="4671"/>
              </a:lnSpc>
            </a:pPr>
            <a:r>
              <a:rPr lang="en-US" sz="2748">
                <a:solidFill>
                  <a:srgbClr val="D7FDFF"/>
                </a:solidFill>
                <a:latin typeface="Fira Sans"/>
                <a:ea typeface="Fira Sans"/>
                <a:cs typeface="Fira Sans"/>
                <a:sym typeface="Fira Sans"/>
              </a:rPr>
              <a:t>Cv2 which opencv-python 4.11.0.86 Python Library used in this code</a:t>
            </a:r>
          </a:p>
          <a:p>
            <a:pPr algn="l">
              <a:lnSpc>
                <a:spcPts val="3707"/>
              </a:lnSpc>
            </a:pPr>
            <a:r>
              <a:rPr lang="en-US" sz="2648">
                <a:solidFill>
                  <a:srgbClr val="D7FDFF"/>
                </a:solidFill>
                <a:latin typeface="Fira Sans"/>
                <a:ea typeface="Fira Sans"/>
                <a:cs typeface="Fira Sans"/>
                <a:sym typeface="Fira Sans"/>
              </a:rPr>
              <a:t>Which can be installed using terminal code – pip install opencv-python </a:t>
            </a:r>
            <a:r>
              <a:rPr lang="en-US" sz="2648" u="sng">
                <a:solidFill>
                  <a:srgbClr val="D7FDFF"/>
                </a:solidFill>
                <a:latin typeface="Fira Sans"/>
                <a:ea typeface="Fira Sans"/>
                <a:cs typeface="Fira Sans"/>
                <a:sym typeface="Fira Sans"/>
                <a:hlinkClick r:id="rId4" tooltip="https://pypi.org/project/opencv-python/"/>
              </a:rPr>
              <a:t>link</a:t>
            </a:r>
          </a:p>
          <a:p>
            <a:pPr algn="l">
              <a:lnSpc>
                <a:spcPts val="3707"/>
              </a:lnSpc>
            </a:pPr>
            <a:r>
              <a:rPr lang="en-US" sz="2648">
                <a:solidFill>
                  <a:srgbClr val="D7FDFF"/>
                </a:solidFill>
                <a:latin typeface="Fira Sans"/>
                <a:ea typeface="Fira Sans"/>
                <a:cs typeface="Fira Sans"/>
                <a:sym typeface="Fira Sans"/>
              </a:rPr>
              <a:t>Import cv2</a:t>
            </a:r>
          </a:p>
          <a:p>
            <a:pPr algn="ctr">
              <a:lnSpc>
                <a:spcPts val="3707"/>
              </a:lnSpc>
            </a:pPr>
          </a:p>
          <a:p>
            <a:pPr algn="just">
              <a:lnSpc>
                <a:spcPts val="3707"/>
              </a:lnSpc>
            </a:pPr>
            <a:r>
              <a:rPr lang="en-US" sz="2648">
                <a:solidFill>
                  <a:srgbClr val="D7FDFF"/>
                </a:solidFill>
                <a:latin typeface="Fira Sans"/>
                <a:ea typeface="Fira Sans"/>
                <a:cs typeface="Fira Sans"/>
                <a:sym typeface="Fira Sans"/>
              </a:rPr>
              <a:t>Use of operating system by using syntax –</a:t>
            </a:r>
          </a:p>
          <a:p>
            <a:pPr algn="l">
              <a:lnSpc>
                <a:spcPts val="3707"/>
              </a:lnSpc>
            </a:pPr>
            <a:r>
              <a:rPr lang="en-US" sz="2648">
                <a:solidFill>
                  <a:srgbClr val="D7FDFF"/>
                </a:solidFill>
                <a:latin typeface="Fira Sans"/>
                <a:ea typeface="Fira Sans"/>
                <a:cs typeface="Fira Sans"/>
                <a:sym typeface="Fira Sans"/>
              </a:rPr>
              <a:t>Import os</a:t>
            </a:r>
          </a:p>
          <a:p>
            <a:pPr algn="ctr">
              <a:lnSpc>
                <a:spcPts val="3707"/>
              </a:lnSpc>
            </a:pPr>
          </a:p>
          <a:p>
            <a:pPr algn="l">
              <a:lnSpc>
                <a:spcPts val="3707"/>
              </a:lnSpc>
            </a:pPr>
            <a:r>
              <a:rPr lang="en-US" sz="2648">
                <a:solidFill>
                  <a:srgbClr val="D7FDFF"/>
                </a:solidFill>
                <a:latin typeface="Fira Sans"/>
                <a:ea typeface="Fira Sans"/>
                <a:cs typeface="Fira Sans"/>
                <a:sym typeface="Fira Sans"/>
              </a:rPr>
              <a:t>Use of string :</a:t>
            </a:r>
          </a:p>
          <a:p>
            <a:pPr algn="l">
              <a:lnSpc>
                <a:spcPts val="3707"/>
              </a:lnSpc>
            </a:pPr>
            <a:r>
              <a:rPr lang="en-US" sz="2648">
                <a:solidFill>
                  <a:srgbClr val="D7FDFF"/>
                </a:solidFill>
                <a:latin typeface="Fira Sans"/>
                <a:ea typeface="Fira Sans"/>
                <a:cs typeface="Fira Sans"/>
                <a:sym typeface="Fira Sans"/>
              </a:rPr>
              <a:t>Import String</a:t>
            </a:r>
          </a:p>
          <a:p>
            <a:pPr algn="l">
              <a:lnSpc>
                <a:spcPts val="3707"/>
              </a:lnSpc>
              <a:spcBef>
                <a:spcPct val="0"/>
              </a:spcBef>
            </a:pPr>
          </a:p>
        </p:txBody>
      </p:sp>
      <p:sp>
        <p:nvSpPr>
          <p:cNvPr name="TextBox 4" id="4"/>
          <p:cNvSpPr txBox="true"/>
          <p:nvPr/>
        </p:nvSpPr>
        <p:spPr>
          <a:xfrm rot="0">
            <a:off x="4207253" y="742950"/>
            <a:ext cx="8719027"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7ED957"/>
                </a:solidFill>
                <a:latin typeface="Alegreya Sans SC Bold"/>
                <a:ea typeface="Alegreya Sans SC Bold"/>
                <a:cs typeface="Alegreya Sans SC Bold"/>
                <a:sym typeface="Alegreya Sans SC Bold"/>
              </a:rPr>
              <a:t>TECHNOLOGY USED</a:t>
            </a:r>
          </a:p>
        </p:txBody>
      </p:sp>
      <p:sp>
        <p:nvSpPr>
          <p:cNvPr name="Freeform 5" id="5">
            <a:extLst>
              <a:ext uri="{C183D7F6-B498-43B3-948B-1728B52AA6E4}">
                <adec:decorative xmlns:adec="http://schemas.microsoft.com/office/drawing/2017/decorative" val="1"/>
              </a:ext>
            </a:extLst>
          </p:cNvPr>
          <p:cNvSpPr/>
          <p:nvPr/>
        </p:nvSpPr>
        <p:spPr>
          <a:xfrm flipH="false" flipV="true" rot="0">
            <a:off x="15548065" y="6970644"/>
            <a:ext cx="2300142" cy="3021926"/>
          </a:xfrm>
          <a:custGeom>
            <a:avLst/>
            <a:gdLst/>
            <a:ahLst/>
            <a:cxnLst/>
            <a:rect r="r" b="b" t="t" l="l"/>
            <a:pathLst>
              <a:path h="3021926" w="2300142">
                <a:moveTo>
                  <a:pt x="0" y="3021926"/>
                </a:moveTo>
                <a:lnTo>
                  <a:pt x="2300142" y="3021926"/>
                </a:lnTo>
                <a:lnTo>
                  <a:pt x="2300142" y="0"/>
                </a:lnTo>
                <a:lnTo>
                  <a:pt x="0" y="0"/>
                </a:lnTo>
                <a:lnTo>
                  <a:pt x="0" y="302192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a:extLst>
              <a:ext uri="{C183D7F6-B498-43B3-948B-1728B52AA6E4}">
                <adec:decorative xmlns:adec="http://schemas.microsoft.com/office/drawing/2017/decorative" val="1"/>
              </a:ext>
            </a:extLst>
          </p:cNvPr>
          <p:cNvSpPr/>
          <p:nvPr/>
        </p:nvSpPr>
        <p:spPr>
          <a:xfrm flipH="false" flipV="false" rot="0">
            <a:off x="-3209211" y="1721233"/>
            <a:ext cx="6538053" cy="6538053"/>
          </a:xfrm>
          <a:custGeom>
            <a:avLst/>
            <a:gdLst/>
            <a:ahLst/>
            <a:cxnLst/>
            <a:rect r="r" b="b" t="t" l="l"/>
            <a:pathLst>
              <a:path h="6538053" w="6538053">
                <a:moveTo>
                  <a:pt x="0" y="0"/>
                </a:moveTo>
                <a:lnTo>
                  <a:pt x="6538053" y="0"/>
                </a:lnTo>
                <a:lnTo>
                  <a:pt x="6538053" y="6538053"/>
                </a:lnTo>
                <a:lnTo>
                  <a:pt x="0" y="65380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a:extLst>
              <a:ext uri="{C183D7F6-B498-43B3-948B-1728B52AA6E4}">
                <adec:decorative xmlns:adec="http://schemas.microsoft.com/office/drawing/2017/decorative" val="1"/>
              </a:ext>
            </a:extLst>
          </p:cNvPr>
          <p:cNvSpPr/>
          <p:nvPr/>
        </p:nvSpPr>
        <p:spPr>
          <a:xfrm flipH="true" flipV="false" rot="0">
            <a:off x="1028700" y="210270"/>
            <a:ext cx="2300142" cy="3021926"/>
          </a:xfrm>
          <a:custGeom>
            <a:avLst/>
            <a:gdLst/>
            <a:ahLst/>
            <a:cxnLst/>
            <a:rect r="r" b="b" t="t" l="l"/>
            <a:pathLst>
              <a:path h="3021926" w="2300142">
                <a:moveTo>
                  <a:pt x="2300142" y="0"/>
                </a:moveTo>
                <a:lnTo>
                  <a:pt x="0" y="0"/>
                </a:lnTo>
                <a:lnTo>
                  <a:pt x="0" y="3021926"/>
                </a:lnTo>
                <a:lnTo>
                  <a:pt x="2300142" y="3021926"/>
                </a:lnTo>
                <a:lnTo>
                  <a:pt x="230014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a:extLst>
              <a:ext uri="{C183D7F6-B498-43B3-948B-1728B52AA6E4}">
                <adec:decorative xmlns:adec="http://schemas.microsoft.com/office/drawing/2017/decorative" val="1"/>
              </a:ext>
            </a:extLst>
          </p:cNvPr>
          <p:cNvSpPr/>
          <p:nvPr/>
        </p:nvSpPr>
        <p:spPr>
          <a:xfrm flipH="false" flipV="false" rot="0">
            <a:off x="14960838" y="2114073"/>
            <a:ext cx="6538053" cy="6538053"/>
          </a:xfrm>
          <a:custGeom>
            <a:avLst/>
            <a:gdLst/>
            <a:ahLst/>
            <a:cxnLst/>
            <a:rect r="r" b="b" t="t" l="l"/>
            <a:pathLst>
              <a:path h="6538053" w="6538053">
                <a:moveTo>
                  <a:pt x="0" y="0"/>
                </a:moveTo>
                <a:lnTo>
                  <a:pt x="6538054" y="0"/>
                </a:lnTo>
                <a:lnTo>
                  <a:pt x="6538054" y="6538053"/>
                </a:lnTo>
                <a:lnTo>
                  <a:pt x="0" y="65380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1402929"/>
            <a:ext cx="15027366" cy="1184163"/>
          </a:xfrm>
          <a:prstGeom prst="rect">
            <a:avLst/>
          </a:prstGeom>
        </p:spPr>
        <p:txBody>
          <a:bodyPr anchor="t" rtlCol="false" tIns="0" lIns="0" bIns="0" rIns="0">
            <a:spAutoFit/>
          </a:bodyPr>
          <a:lstStyle/>
          <a:p>
            <a:pPr algn="ctr">
              <a:lnSpc>
                <a:spcPts val="8756"/>
              </a:lnSpc>
              <a:spcBef>
                <a:spcPct val="0"/>
              </a:spcBef>
            </a:pPr>
            <a:r>
              <a:rPr lang="en-US" sz="6254">
                <a:solidFill>
                  <a:srgbClr val="7ED957"/>
                </a:solidFill>
                <a:latin typeface="Alegreya Sans SC"/>
                <a:ea typeface="Alegreya Sans SC"/>
                <a:cs typeface="Alegreya Sans SC"/>
                <a:sym typeface="Alegreya Sans SC"/>
              </a:rPr>
              <a:t>AMAZING FACTS ABOUT THIS PROJECT</a:t>
            </a:r>
          </a:p>
        </p:txBody>
      </p:sp>
      <p:sp>
        <p:nvSpPr>
          <p:cNvPr name="Freeform 3" id="3">
            <a:extLst>
              <a:ext uri="{C183D7F6-B498-43B3-948B-1728B52AA6E4}">
                <adec:decorative xmlns:adec="http://schemas.microsoft.com/office/drawing/2017/decorative" val="1"/>
              </a:ext>
            </a:extLst>
          </p:cNvPr>
          <p:cNvSpPr/>
          <p:nvPr/>
        </p:nvSpPr>
        <p:spPr>
          <a:xfrm flipH="false" flipV="false" rot="0">
            <a:off x="-3517029" y="4589176"/>
            <a:ext cx="6258128" cy="6258128"/>
          </a:xfrm>
          <a:custGeom>
            <a:avLst/>
            <a:gdLst/>
            <a:ahLst/>
            <a:cxnLst/>
            <a:rect r="r" b="b" t="t" l="l"/>
            <a:pathLst>
              <a:path h="6258128" w="6258128">
                <a:moveTo>
                  <a:pt x="0" y="0"/>
                </a:moveTo>
                <a:lnTo>
                  <a:pt x="6258128" y="0"/>
                </a:lnTo>
                <a:lnTo>
                  <a:pt x="6258128" y="6258128"/>
                </a:lnTo>
                <a:lnTo>
                  <a:pt x="0" y="6258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false" rot="0">
            <a:off x="0" y="6683267"/>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true" flipV="false" rot="-10800000">
            <a:off x="-1031562" y="-364188"/>
            <a:ext cx="3772662" cy="4956521"/>
          </a:xfrm>
          <a:custGeom>
            <a:avLst/>
            <a:gdLst/>
            <a:ahLst/>
            <a:cxnLst/>
            <a:rect r="r" b="b" t="t" l="l"/>
            <a:pathLst>
              <a:path h="4956521" w="3772662">
                <a:moveTo>
                  <a:pt x="3772661" y="0"/>
                </a:moveTo>
                <a:lnTo>
                  <a:pt x="0" y="0"/>
                </a:lnTo>
                <a:lnTo>
                  <a:pt x="0" y="4956522"/>
                </a:lnTo>
                <a:lnTo>
                  <a:pt x="3772661" y="4956522"/>
                </a:lnTo>
                <a:lnTo>
                  <a:pt x="377266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true" flipV="false" rot="0">
            <a:off x="15370413" y="-445426"/>
            <a:ext cx="7128693" cy="7128693"/>
          </a:xfrm>
          <a:custGeom>
            <a:avLst/>
            <a:gdLst/>
            <a:ahLst/>
            <a:cxnLst/>
            <a:rect r="r" b="b" t="t" l="l"/>
            <a:pathLst>
              <a:path h="7128693" w="7128693">
                <a:moveTo>
                  <a:pt x="7128693" y="0"/>
                </a:moveTo>
                <a:lnTo>
                  <a:pt x="0" y="0"/>
                </a:lnTo>
                <a:lnTo>
                  <a:pt x="0" y="7128693"/>
                </a:lnTo>
                <a:lnTo>
                  <a:pt x="7128693" y="7128693"/>
                </a:lnTo>
                <a:lnTo>
                  <a:pt x="71286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a:extLst>
              <a:ext uri="{C183D7F6-B498-43B3-948B-1728B52AA6E4}">
                <adec:decorative xmlns:adec="http://schemas.microsoft.com/office/drawing/2017/decorative" val="1"/>
              </a:ext>
            </a:extLst>
          </p:cNvPr>
          <p:cNvSpPr/>
          <p:nvPr/>
        </p:nvSpPr>
        <p:spPr>
          <a:xfrm flipH="true" flipV="false" rot="0">
            <a:off x="15551448" y="6691720"/>
            <a:ext cx="2736552" cy="3595280"/>
          </a:xfrm>
          <a:custGeom>
            <a:avLst/>
            <a:gdLst/>
            <a:ahLst/>
            <a:cxnLst/>
            <a:rect r="r" b="b" t="t" l="l"/>
            <a:pathLst>
              <a:path h="3595280" w="2736552">
                <a:moveTo>
                  <a:pt x="2736552" y="0"/>
                </a:moveTo>
                <a:lnTo>
                  <a:pt x="0" y="0"/>
                </a:lnTo>
                <a:lnTo>
                  <a:pt x="0" y="3595280"/>
                </a:lnTo>
                <a:lnTo>
                  <a:pt x="2736552" y="3595280"/>
                </a:lnTo>
                <a:lnTo>
                  <a:pt x="273655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201171" y="3157659"/>
            <a:ext cx="14354665" cy="6134483"/>
          </a:xfrm>
          <a:prstGeom prst="rect">
            <a:avLst/>
          </a:prstGeom>
        </p:spPr>
        <p:txBody>
          <a:bodyPr anchor="t" rtlCol="false" tIns="0" lIns="0" bIns="0" rIns="0">
            <a:spAutoFit/>
          </a:bodyPr>
          <a:lstStyle/>
          <a:p>
            <a:pPr algn="l">
              <a:lnSpc>
                <a:spcPts val="4886"/>
              </a:lnSpc>
            </a:pPr>
            <a:r>
              <a:rPr lang="en-US" sz="2699" spc="156">
                <a:solidFill>
                  <a:srgbClr val="FFFFFF"/>
                </a:solidFill>
                <a:latin typeface="Fira Sans"/>
                <a:ea typeface="Fira Sans"/>
                <a:cs typeface="Fira Sans"/>
                <a:sym typeface="Fira Sans"/>
              </a:rPr>
              <a:t>•Hiding Data in Images with LSB (Least Significant Bit)</a:t>
            </a:r>
          </a:p>
          <a:p>
            <a:pPr algn="l">
              <a:lnSpc>
                <a:spcPts val="4886"/>
              </a:lnSpc>
            </a:pPr>
            <a:r>
              <a:rPr lang="en-US" sz="2699" spc="156">
                <a:solidFill>
                  <a:srgbClr val="FFFFFF"/>
                </a:solidFill>
                <a:latin typeface="Fira Sans"/>
                <a:ea typeface="Fira Sans"/>
                <a:cs typeface="Fira Sans"/>
                <a:sym typeface="Fira Sans"/>
              </a:rPr>
              <a:t>•Fact: Python is widely used to implement the LSB technique, where data is hidden in the least significant bits of an image's pixel values.</a:t>
            </a:r>
          </a:p>
          <a:p>
            <a:pPr algn="l">
              <a:lnSpc>
                <a:spcPts val="4886"/>
              </a:lnSpc>
            </a:pPr>
            <a:r>
              <a:rPr lang="en-US" sz="2699" spc="156">
                <a:solidFill>
                  <a:srgbClr val="FFFFFF"/>
                </a:solidFill>
                <a:latin typeface="Fira Sans"/>
                <a:ea typeface="Fira Sans"/>
                <a:cs typeface="Fira Sans"/>
                <a:sym typeface="Fira Sans"/>
              </a:rPr>
              <a:t>•Why It's Wow: This method is simple yet powerful, allowing users to hide text, files, or even other images within a carrier image without visibly altering it.</a:t>
            </a:r>
          </a:p>
          <a:p>
            <a:pPr algn="l">
              <a:lnSpc>
                <a:spcPts val="4886"/>
              </a:lnSpc>
            </a:pPr>
            <a:r>
              <a:rPr lang="en-US" sz="2699" spc="156">
                <a:solidFill>
                  <a:srgbClr val="FFFFFF"/>
                </a:solidFill>
                <a:latin typeface="Fira Sans"/>
                <a:ea typeface="Fira Sans"/>
                <a:cs typeface="Fira Sans"/>
                <a:sym typeface="Fira Sans"/>
              </a:rPr>
              <a:t>•Steganography for Cybersecurity</a:t>
            </a:r>
          </a:p>
          <a:p>
            <a:pPr algn="l">
              <a:lnSpc>
                <a:spcPts val="4886"/>
              </a:lnSpc>
            </a:pPr>
            <a:r>
              <a:rPr lang="en-US" sz="2699" spc="156">
                <a:solidFill>
                  <a:srgbClr val="FFFFFF"/>
                </a:solidFill>
                <a:latin typeface="Fira Sans"/>
                <a:ea typeface="Fira Sans"/>
                <a:cs typeface="Fira Sans"/>
                <a:sym typeface="Fira Sans"/>
              </a:rPr>
              <a:t>•Fact: Python-based steganography tools are used in penetration testing and ethical hacking to demonstrate how data can be exfiltrated covertly.</a:t>
            </a:r>
          </a:p>
          <a:p>
            <a:pPr algn="l">
              <a:lnSpc>
                <a:spcPts val="4886"/>
              </a:lnSpc>
            </a:pPr>
            <a:r>
              <a:rPr lang="en-US" sz="2699" spc="156">
                <a:solidFill>
                  <a:srgbClr val="FFFFFF"/>
                </a:solidFill>
                <a:latin typeface="Fira Sans"/>
                <a:ea typeface="Fira Sans"/>
                <a:cs typeface="Fira Sans"/>
                <a:sym typeface="Fira Sans"/>
              </a:rPr>
              <a:t>•Why It's Wow: These tools help cybersecurity professionals understand and mitigate risks associated with steganography.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201151" y="3170391"/>
            <a:ext cx="13876999" cy="5594895"/>
          </a:xfrm>
          <a:prstGeom prst="rect">
            <a:avLst/>
          </a:prstGeom>
        </p:spPr>
        <p:txBody>
          <a:bodyPr anchor="t" rtlCol="false" tIns="0" lIns="0" bIns="0" rIns="0">
            <a:spAutoFit/>
          </a:bodyPr>
          <a:lstStyle/>
          <a:p>
            <a:pPr algn="just">
              <a:lnSpc>
                <a:spcPts val="4066"/>
              </a:lnSpc>
            </a:pPr>
            <a:r>
              <a:rPr lang="en-US" sz="2904">
                <a:solidFill>
                  <a:srgbClr val="D7FDFF"/>
                </a:solidFill>
                <a:latin typeface="Fira Sans"/>
                <a:ea typeface="Fira Sans"/>
                <a:cs typeface="Fira Sans"/>
                <a:sym typeface="Fira Sans"/>
              </a:rPr>
              <a:t>Steganography is a powerful tool for secure and covert communication, allowing users to hide sensitive information within everyday files like images, audio, or videos. This project is designed for individuals and organizations looking to protect their data from unauthorized access while maintaining the appearance of normal files. Whether you're a journalist safeguarding confidential sources, a business securing proprietary information, or simply someone who values privacy, this steganography solution ensures your data remains hidden and accessible only to those with the right key. With an intuitive interface and robust encryption, this project empowers users to communicate securely without drawing attention, making it an essential tool for modern digital privacy</a:t>
            </a:r>
          </a:p>
          <a:p>
            <a:pPr algn="just">
              <a:lnSpc>
                <a:spcPts val="4066"/>
              </a:lnSpc>
              <a:spcBef>
                <a:spcPct val="0"/>
              </a:spcBef>
            </a:pPr>
          </a:p>
        </p:txBody>
      </p:sp>
      <p:sp>
        <p:nvSpPr>
          <p:cNvPr name="TextBox 3" id="3"/>
          <p:cNvSpPr txBox="true"/>
          <p:nvPr/>
        </p:nvSpPr>
        <p:spPr>
          <a:xfrm rot="0">
            <a:off x="1960165" y="1582168"/>
            <a:ext cx="8719027"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7ED957"/>
                </a:solidFill>
                <a:latin typeface="Alegreya Sans SC Bold"/>
                <a:ea typeface="Alegreya Sans SC Bold"/>
                <a:cs typeface="Alegreya Sans SC Bold"/>
                <a:sym typeface="Alegreya Sans SC Bold"/>
              </a:rPr>
              <a:t>END USERS</a:t>
            </a:r>
          </a:p>
        </p:txBody>
      </p:sp>
      <p:sp>
        <p:nvSpPr>
          <p:cNvPr name="Freeform 4" id="4">
            <a:extLst>
              <a:ext uri="{C183D7F6-B498-43B3-948B-1728B52AA6E4}">
                <adec:decorative xmlns:adec="http://schemas.microsoft.com/office/drawing/2017/decorative" val="1"/>
              </a:ext>
            </a:extLst>
          </p:cNvPr>
          <p:cNvSpPr/>
          <p:nvPr/>
        </p:nvSpPr>
        <p:spPr>
          <a:xfrm flipH="false" flipV="false" rot="0">
            <a:off x="0" y="6683267"/>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true" flipV="false" rot="-10800000">
            <a:off x="-608329" y="0"/>
            <a:ext cx="3274057" cy="4301455"/>
          </a:xfrm>
          <a:custGeom>
            <a:avLst/>
            <a:gdLst/>
            <a:ahLst/>
            <a:cxnLst/>
            <a:rect r="r" b="b" t="t" l="l"/>
            <a:pathLst>
              <a:path h="4301455" w="3274057">
                <a:moveTo>
                  <a:pt x="3274058" y="0"/>
                </a:moveTo>
                <a:lnTo>
                  <a:pt x="0" y="0"/>
                </a:lnTo>
                <a:lnTo>
                  <a:pt x="0" y="4301455"/>
                </a:lnTo>
                <a:lnTo>
                  <a:pt x="3274058" y="4301455"/>
                </a:lnTo>
                <a:lnTo>
                  <a:pt x="327405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a:extLst>
              <a:ext uri="{C183D7F6-B498-43B3-948B-1728B52AA6E4}">
                <adec:decorative xmlns:adec="http://schemas.microsoft.com/office/drawing/2017/decorative" val="1"/>
              </a:ext>
            </a:extLst>
          </p:cNvPr>
          <p:cNvSpPr/>
          <p:nvPr/>
        </p:nvSpPr>
        <p:spPr>
          <a:xfrm flipH="false" flipV="true" rot="-10800000">
            <a:off x="14786756" y="7403374"/>
            <a:ext cx="2582789" cy="3393268"/>
          </a:xfrm>
          <a:custGeom>
            <a:avLst/>
            <a:gdLst/>
            <a:ahLst/>
            <a:cxnLst/>
            <a:rect r="r" b="b" t="t" l="l"/>
            <a:pathLst>
              <a:path h="3393268" w="2582789">
                <a:moveTo>
                  <a:pt x="0" y="3393267"/>
                </a:moveTo>
                <a:lnTo>
                  <a:pt x="2582789" y="3393267"/>
                </a:lnTo>
                <a:lnTo>
                  <a:pt x="2582789" y="0"/>
                </a:lnTo>
                <a:lnTo>
                  <a:pt x="0" y="0"/>
                </a:lnTo>
                <a:lnTo>
                  <a:pt x="0" y="339326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a:extLst>
              <a:ext uri="{C183D7F6-B498-43B3-948B-1728B52AA6E4}">
                <adec:decorative xmlns:adec="http://schemas.microsoft.com/office/drawing/2017/decorative" val="1"/>
              </a:ext>
            </a:extLst>
          </p:cNvPr>
          <p:cNvSpPr/>
          <p:nvPr/>
        </p:nvSpPr>
        <p:spPr>
          <a:xfrm flipH="true" flipV="false" rot="0">
            <a:off x="16078150" y="6216062"/>
            <a:ext cx="3293290" cy="4326723"/>
          </a:xfrm>
          <a:custGeom>
            <a:avLst/>
            <a:gdLst/>
            <a:ahLst/>
            <a:cxnLst/>
            <a:rect r="r" b="b" t="t" l="l"/>
            <a:pathLst>
              <a:path h="4326723" w="3293290">
                <a:moveTo>
                  <a:pt x="3293290" y="0"/>
                </a:moveTo>
                <a:lnTo>
                  <a:pt x="0" y="0"/>
                </a:lnTo>
                <a:lnTo>
                  <a:pt x="0" y="4326722"/>
                </a:lnTo>
                <a:lnTo>
                  <a:pt x="3293290" y="4326722"/>
                </a:lnTo>
                <a:lnTo>
                  <a:pt x="329329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0" y="6425555"/>
            <a:ext cx="18288000" cy="4164037"/>
          </a:xfrm>
          <a:custGeom>
            <a:avLst/>
            <a:gdLst/>
            <a:ahLst/>
            <a:cxnLst/>
            <a:rect r="r" b="b" t="t" l="l"/>
            <a:pathLst>
              <a:path h="4164037" w="18288000">
                <a:moveTo>
                  <a:pt x="0" y="0"/>
                </a:moveTo>
                <a:lnTo>
                  <a:pt x="18288000" y="0"/>
                </a:lnTo>
                <a:lnTo>
                  <a:pt x="18288000" y="4164036"/>
                </a:lnTo>
                <a:lnTo>
                  <a:pt x="0" y="4164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true" flipV="true" rot="-10800000">
            <a:off x="1086558" y="6425555"/>
            <a:ext cx="2182042" cy="2866766"/>
          </a:xfrm>
          <a:custGeom>
            <a:avLst/>
            <a:gdLst/>
            <a:ahLst/>
            <a:cxnLst/>
            <a:rect r="r" b="b" t="t" l="l"/>
            <a:pathLst>
              <a:path h="2866766" w="2182042">
                <a:moveTo>
                  <a:pt x="2182042" y="2866765"/>
                </a:moveTo>
                <a:lnTo>
                  <a:pt x="0" y="2866765"/>
                </a:lnTo>
                <a:lnTo>
                  <a:pt x="0" y="0"/>
                </a:lnTo>
                <a:lnTo>
                  <a:pt x="2182042" y="0"/>
                </a:lnTo>
                <a:lnTo>
                  <a:pt x="2182042" y="286676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true" flipV="true" rot="0">
            <a:off x="239162" y="5259319"/>
            <a:ext cx="2182042" cy="2866766"/>
          </a:xfrm>
          <a:custGeom>
            <a:avLst/>
            <a:gdLst/>
            <a:ahLst/>
            <a:cxnLst/>
            <a:rect r="r" b="b" t="t" l="l"/>
            <a:pathLst>
              <a:path h="2866766" w="2182042">
                <a:moveTo>
                  <a:pt x="2182042" y="2866765"/>
                </a:moveTo>
                <a:lnTo>
                  <a:pt x="0" y="2866765"/>
                </a:lnTo>
                <a:lnTo>
                  <a:pt x="0" y="0"/>
                </a:lnTo>
                <a:lnTo>
                  <a:pt x="2182042" y="0"/>
                </a:lnTo>
                <a:lnTo>
                  <a:pt x="2182042" y="286676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true" flipV="true" rot="-10800000">
            <a:off x="15390121" y="1822870"/>
            <a:ext cx="2182042" cy="2866766"/>
          </a:xfrm>
          <a:custGeom>
            <a:avLst/>
            <a:gdLst/>
            <a:ahLst/>
            <a:cxnLst/>
            <a:rect r="r" b="b" t="t" l="l"/>
            <a:pathLst>
              <a:path h="2866766" w="2182042">
                <a:moveTo>
                  <a:pt x="2182042" y="2866765"/>
                </a:moveTo>
                <a:lnTo>
                  <a:pt x="0" y="2866765"/>
                </a:lnTo>
                <a:lnTo>
                  <a:pt x="0" y="0"/>
                </a:lnTo>
                <a:lnTo>
                  <a:pt x="2182042" y="0"/>
                </a:lnTo>
                <a:lnTo>
                  <a:pt x="2182042" y="286676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true" flipV="true" rot="0">
            <a:off x="14542725" y="656634"/>
            <a:ext cx="2182042" cy="2866766"/>
          </a:xfrm>
          <a:custGeom>
            <a:avLst/>
            <a:gdLst/>
            <a:ahLst/>
            <a:cxnLst/>
            <a:rect r="r" b="b" t="t" l="l"/>
            <a:pathLst>
              <a:path h="2866766" w="2182042">
                <a:moveTo>
                  <a:pt x="2182042" y="2866765"/>
                </a:moveTo>
                <a:lnTo>
                  <a:pt x="0" y="2866765"/>
                </a:lnTo>
                <a:lnTo>
                  <a:pt x="0" y="0"/>
                </a:lnTo>
                <a:lnTo>
                  <a:pt x="2182042" y="0"/>
                </a:lnTo>
                <a:lnTo>
                  <a:pt x="2182042" y="286676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992218" y="2506291"/>
            <a:ext cx="14303563" cy="7300028"/>
          </a:xfrm>
          <a:custGeom>
            <a:avLst/>
            <a:gdLst/>
            <a:ahLst/>
            <a:cxnLst/>
            <a:rect r="r" b="b" t="t" l="l"/>
            <a:pathLst>
              <a:path h="7300028" w="14303563">
                <a:moveTo>
                  <a:pt x="0" y="0"/>
                </a:moveTo>
                <a:lnTo>
                  <a:pt x="14303564" y="0"/>
                </a:lnTo>
                <a:lnTo>
                  <a:pt x="14303564" y="7300028"/>
                </a:lnTo>
                <a:lnTo>
                  <a:pt x="0" y="7300028"/>
                </a:lnTo>
                <a:lnTo>
                  <a:pt x="0" y="0"/>
                </a:lnTo>
                <a:close/>
              </a:path>
            </a:pathLst>
          </a:custGeom>
          <a:blipFill>
            <a:blip r:embed="rId6"/>
            <a:stretch>
              <a:fillRect l="0" t="-5107" r="0" b="-5107"/>
            </a:stretch>
          </a:blipFill>
        </p:spPr>
      </p:sp>
      <p:sp>
        <p:nvSpPr>
          <p:cNvPr name="TextBox 8" id="8"/>
          <p:cNvSpPr txBox="true"/>
          <p:nvPr/>
        </p:nvSpPr>
        <p:spPr>
          <a:xfrm rot="0">
            <a:off x="3656803" y="880716"/>
            <a:ext cx="8719027" cy="2256676"/>
          </a:xfrm>
          <a:prstGeom prst="rect">
            <a:avLst/>
          </a:prstGeom>
        </p:spPr>
        <p:txBody>
          <a:bodyPr anchor="t" rtlCol="false" tIns="0" lIns="0" bIns="0" rIns="0">
            <a:spAutoFit/>
          </a:bodyPr>
          <a:lstStyle/>
          <a:p>
            <a:pPr algn="l">
              <a:lnSpc>
                <a:spcPts val="5816"/>
              </a:lnSpc>
            </a:pPr>
            <a:r>
              <a:rPr lang="en-US" sz="4154">
                <a:solidFill>
                  <a:srgbClr val="7ED957"/>
                </a:solidFill>
                <a:latin typeface="Alegreya Sans SC"/>
                <a:ea typeface="Alegreya Sans SC"/>
                <a:cs typeface="Alegreya Sans SC"/>
                <a:sym typeface="Alegreya Sans SC"/>
              </a:rPr>
              <a:t>RESULT 1 ENTERING MESSAGE &amp;</a:t>
            </a:r>
          </a:p>
          <a:p>
            <a:pPr algn="l">
              <a:lnSpc>
                <a:spcPts val="5816"/>
              </a:lnSpc>
            </a:pPr>
            <a:r>
              <a:rPr lang="en-US" sz="4154">
                <a:solidFill>
                  <a:srgbClr val="7ED957"/>
                </a:solidFill>
                <a:latin typeface="Alegreya Sans SC"/>
                <a:ea typeface="Alegreya Sans SC"/>
                <a:cs typeface="Alegreya Sans SC"/>
                <a:sym typeface="Alegreya Sans SC"/>
              </a:rPr>
              <a:t>PASSWORD</a:t>
            </a:r>
          </a:p>
          <a:p>
            <a:pPr algn="ctr">
              <a:lnSpc>
                <a:spcPts val="5816"/>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0" y="6683267"/>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5548065" y="6970644"/>
            <a:ext cx="2300142" cy="3021926"/>
          </a:xfrm>
          <a:custGeom>
            <a:avLst/>
            <a:gdLst/>
            <a:ahLst/>
            <a:cxnLst/>
            <a:rect r="r" b="b" t="t" l="l"/>
            <a:pathLst>
              <a:path h="3021926" w="2300142">
                <a:moveTo>
                  <a:pt x="0" y="3021926"/>
                </a:moveTo>
                <a:lnTo>
                  <a:pt x="2300142" y="3021926"/>
                </a:lnTo>
                <a:lnTo>
                  <a:pt x="2300142" y="0"/>
                </a:lnTo>
                <a:lnTo>
                  <a:pt x="0" y="0"/>
                </a:lnTo>
                <a:lnTo>
                  <a:pt x="0" y="302192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3209211" y="1721233"/>
            <a:ext cx="6538053" cy="6538053"/>
          </a:xfrm>
          <a:custGeom>
            <a:avLst/>
            <a:gdLst/>
            <a:ahLst/>
            <a:cxnLst/>
            <a:rect r="r" b="b" t="t" l="l"/>
            <a:pathLst>
              <a:path h="6538053" w="6538053">
                <a:moveTo>
                  <a:pt x="0" y="0"/>
                </a:moveTo>
                <a:lnTo>
                  <a:pt x="6538053" y="0"/>
                </a:lnTo>
                <a:lnTo>
                  <a:pt x="6538053" y="6538053"/>
                </a:lnTo>
                <a:lnTo>
                  <a:pt x="0" y="65380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true" flipV="false" rot="0">
            <a:off x="1028700" y="210270"/>
            <a:ext cx="2300142" cy="3021926"/>
          </a:xfrm>
          <a:custGeom>
            <a:avLst/>
            <a:gdLst/>
            <a:ahLst/>
            <a:cxnLst/>
            <a:rect r="r" b="b" t="t" l="l"/>
            <a:pathLst>
              <a:path h="3021926" w="2300142">
                <a:moveTo>
                  <a:pt x="2300142" y="0"/>
                </a:moveTo>
                <a:lnTo>
                  <a:pt x="0" y="0"/>
                </a:lnTo>
                <a:lnTo>
                  <a:pt x="0" y="3021926"/>
                </a:lnTo>
                <a:lnTo>
                  <a:pt x="2300142" y="3021926"/>
                </a:lnTo>
                <a:lnTo>
                  <a:pt x="230014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a:extLst>
              <a:ext uri="{C183D7F6-B498-43B3-948B-1728B52AA6E4}">
                <adec:decorative xmlns:adec="http://schemas.microsoft.com/office/drawing/2017/decorative" val="1"/>
              </a:ext>
            </a:extLst>
          </p:cNvPr>
          <p:cNvSpPr/>
          <p:nvPr/>
        </p:nvSpPr>
        <p:spPr>
          <a:xfrm flipH="false" flipV="false" rot="0">
            <a:off x="14960838" y="2114073"/>
            <a:ext cx="6538053" cy="6538053"/>
          </a:xfrm>
          <a:custGeom>
            <a:avLst/>
            <a:gdLst/>
            <a:ahLst/>
            <a:cxnLst/>
            <a:rect r="r" b="b" t="t" l="l"/>
            <a:pathLst>
              <a:path h="6538053" w="6538053">
                <a:moveTo>
                  <a:pt x="0" y="0"/>
                </a:moveTo>
                <a:lnTo>
                  <a:pt x="6538054" y="0"/>
                </a:lnTo>
                <a:lnTo>
                  <a:pt x="6538054" y="6538053"/>
                </a:lnTo>
                <a:lnTo>
                  <a:pt x="0" y="65380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284223" y="2503048"/>
            <a:ext cx="13947716" cy="7489521"/>
          </a:xfrm>
          <a:custGeom>
            <a:avLst/>
            <a:gdLst/>
            <a:ahLst/>
            <a:cxnLst/>
            <a:rect r="r" b="b" t="t" l="l"/>
            <a:pathLst>
              <a:path h="7489521" w="13947716">
                <a:moveTo>
                  <a:pt x="0" y="0"/>
                </a:moveTo>
                <a:lnTo>
                  <a:pt x="13947716" y="0"/>
                </a:lnTo>
                <a:lnTo>
                  <a:pt x="13947716" y="7489522"/>
                </a:lnTo>
                <a:lnTo>
                  <a:pt x="0" y="7489522"/>
                </a:lnTo>
                <a:lnTo>
                  <a:pt x="0" y="0"/>
                </a:lnTo>
                <a:close/>
              </a:path>
            </a:pathLst>
          </a:custGeom>
          <a:blipFill>
            <a:blip r:embed="rId8"/>
            <a:stretch>
              <a:fillRect l="0" t="-2377" r="0" b="-2377"/>
            </a:stretch>
          </a:blipFill>
        </p:spPr>
      </p:sp>
      <p:sp>
        <p:nvSpPr>
          <p:cNvPr name="TextBox 10" id="10"/>
          <p:cNvSpPr txBox="true"/>
          <p:nvPr/>
        </p:nvSpPr>
        <p:spPr>
          <a:xfrm rot="0">
            <a:off x="3534123" y="645145"/>
            <a:ext cx="12697816" cy="1732797"/>
          </a:xfrm>
          <a:prstGeom prst="rect">
            <a:avLst/>
          </a:prstGeom>
        </p:spPr>
        <p:txBody>
          <a:bodyPr anchor="t" rtlCol="false" tIns="0" lIns="0" bIns="0" rIns="0">
            <a:spAutoFit/>
          </a:bodyPr>
          <a:lstStyle/>
          <a:p>
            <a:pPr algn="l">
              <a:lnSpc>
                <a:spcPts val="5550"/>
              </a:lnSpc>
            </a:pPr>
            <a:r>
              <a:rPr lang="en-US" sz="6454">
                <a:solidFill>
                  <a:srgbClr val="7ED957"/>
                </a:solidFill>
                <a:latin typeface="Alegreya Sans SC"/>
                <a:ea typeface="Alegreya Sans SC"/>
                <a:cs typeface="Alegreya Sans SC"/>
                <a:sym typeface="Alegreya Sans SC"/>
              </a:rPr>
              <a:t>RESULT 2 : THIS IS ENCRYPTED</a:t>
            </a:r>
          </a:p>
          <a:p>
            <a:pPr algn="l">
              <a:lnSpc>
                <a:spcPts val="7551"/>
              </a:lnSpc>
            </a:pPr>
            <a:r>
              <a:rPr lang="en-US" sz="6454">
                <a:solidFill>
                  <a:srgbClr val="7ED957"/>
                </a:solidFill>
                <a:latin typeface="Alegreya Sans SC"/>
                <a:ea typeface="Alegreya Sans SC"/>
                <a:cs typeface="Alegreya Sans SC"/>
                <a:sym typeface="Alegreya Sans SC"/>
              </a:rPr>
              <a:t> IMAGE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0" y="6683267"/>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true" flipV="true" rot="-10800000">
            <a:off x="1086558" y="6425555"/>
            <a:ext cx="2182042" cy="2866766"/>
          </a:xfrm>
          <a:custGeom>
            <a:avLst/>
            <a:gdLst/>
            <a:ahLst/>
            <a:cxnLst/>
            <a:rect r="r" b="b" t="t" l="l"/>
            <a:pathLst>
              <a:path h="2866766" w="2182042">
                <a:moveTo>
                  <a:pt x="2182042" y="2866765"/>
                </a:moveTo>
                <a:lnTo>
                  <a:pt x="0" y="2866765"/>
                </a:lnTo>
                <a:lnTo>
                  <a:pt x="0" y="0"/>
                </a:lnTo>
                <a:lnTo>
                  <a:pt x="2182042" y="0"/>
                </a:lnTo>
                <a:lnTo>
                  <a:pt x="2182042" y="286676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true" flipV="true" rot="0">
            <a:off x="239162" y="5259319"/>
            <a:ext cx="2182042" cy="2866766"/>
          </a:xfrm>
          <a:custGeom>
            <a:avLst/>
            <a:gdLst/>
            <a:ahLst/>
            <a:cxnLst/>
            <a:rect r="r" b="b" t="t" l="l"/>
            <a:pathLst>
              <a:path h="2866766" w="2182042">
                <a:moveTo>
                  <a:pt x="2182042" y="2866765"/>
                </a:moveTo>
                <a:lnTo>
                  <a:pt x="0" y="2866765"/>
                </a:lnTo>
                <a:lnTo>
                  <a:pt x="0" y="0"/>
                </a:lnTo>
                <a:lnTo>
                  <a:pt x="2182042" y="0"/>
                </a:lnTo>
                <a:lnTo>
                  <a:pt x="2182042" y="286676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true" flipV="true" rot="-10800000">
            <a:off x="15390121" y="1822870"/>
            <a:ext cx="2182042" cy="2866766"/>
          </a:xfrm>
          <a:custGeom>
            <a:avLst/>
            <a:gdLst/>
            <a:ahLst/>
            <a:cxnLst/>
            <a:rect r="r" b="b" t="t" l="l"/>
            <a:pathLst>
              <a:path h="2866766" w="2182042">
                <a:moveTo>
                  <a:pt x="2182042" y="2866765"/>
                </a:moveTo>
                <a:lnTo>
                  <a:pt x="0" y="2866765"/>
                </a:lnTo>
                <a:lnTo>
                  <a:pt x="0" y="0"/>
                </a:lnTo>
                <a:lnTo>
                  <a:pt x="2182042" y="0"/>
                </a:lnTo>
                <a:lnTo>
                  <a:pt x="2182042" y="286676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true" flipV="true" rot="0">
            <a:off x="14542725" y="656634"/>
            <a:ext cx="2182042" cy="2866766"/>
          </a:xfrm>
          <a:custGeom>
            <a:avLst/>
            <a:gdLst/>
            <a:ahLst/>
            <a:cxnLst/>
            <a:rect r="r" b="b" t="t" l="l"/>
            <a:pathLst>
              <a:path h="2866766" w="2182042">
                <a:moveTo>
                  <a:pt x="2182042" y="2866765"/>
                </a:moveTo>
                <a:lnTo>
                  <a:pt x="0" y="2866765"/>
                </a:lnTo>
                <a:lnTo>
                  <a:pt x="0" y="0"/>
                </a:lnTo>
                <a:lnTo>
                  <a:pt x="2182042" y="0"/>
                </a:lnTo>
                <a:lnTo>
                  <a:pt x="2182042" y="286676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177579" y="2474551"/>
            <a:ext cx="13212542" cy="7399024"/>
          </a:xfrm>
          <a:custGeom>
            <a:avLst/>
            <a:gdLst/>
            <a:ahLst/>
            <a:cxnLst/>
            <a:rect r="r" b="b" t="t" l="l"/>
            <a:pathLst>
              <a:path h="7399024" w="13212542">
                <a:moveTo>
                  <a:pt x="0" y="0"/>
                </a:moveTo>
                <a:lnTo>
                  <a:pt x="13212542" y="0"/>
                </a:lnTo>
                <a:lnTo>
                  <a:pt x="13212542" y="7399023"/>
                </a:lnTo>
                <a:lnTo>
                  <a:pt x="0" y="7399023"/>
                </a:lnTo>
                <a:lnTo>
                  <a:pt x="0" y="0"/>
                </a:lnTo>
                <a:close/>
              </a:path>
            </a:pathLst>
          </a:custGeom>
          <a:blipFill>
            <a:blip r:embed="rId6"/>
            <a:stretch>
              <a:fillRect l="0" t="0" r="0" b="0"/>
            </a:stretch>
          </a:blipFill>
        </p:spPr>
      </p:sp>
      <p:sp>
        <p:nvSpPr>
          <p:cNvPr name="TextBox 8" id="8"/>
          <p:cNvSpPr txBox="true"/>
          <p:nvPr/>
        </p:nvSpPr>
        <p:spPr>
          <a:xfrm rot="0">
            <a:off x="2421204" y="501912"/>
            <a:ext cx="12999589" cy="1588105"/>
          </a:xfrm>
          <a:prstGeom prst="rect">
            <a:avLst/>
          </a:prstGeom>
        </p:spPr>
        <p:txBody>
          <a:bodyPr anchor="t" rtlCol="false" tIns="0" lIns="0" bIns="0" rIns="0">
            <a:spAutoFit/>
          </a:bodyPr>
          <a:lstStyle/>
          <a:p>
            <a:pPr algn="l">
              <a:lnSpc>
                <a:spcPts val="5369"/>
              </a:lnSpc>
            </a:pPr>
            <a:r>
              <a:rPr lang="en-US" sz="5773">
                <a:solidFill>
                  <a:srgbClr val="7ED957"/>
                </a:solidFill>
                <a:latin typeface="Alegreya Sans SC"/>
                <a:ea typeface="Alegreya Sans SC"/>
                <a:cs typeface="Alegreya Sans SC"/>
                <a:sym typeface="Alegreya Sans SC"/>
              </a:rPr>
              <a:t>RESULT 3 : here I am extracting information from encrypted image </a:t>
            </a:r>
          </a:p>
          <a:p>
            <a:pPr algn="ctr">
              <a:lnSpc>
                <a:spcPts val="1207"/>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DAGgKOgnoPc</dc:identifier>
  <dcterms:modified xsi:type="dcterms:W3CDTF">2011-08-01T06:04:30Z</dcterms:modified>
  <cp:revision>1</cp:revision>
  <dc:title>SECURE DATA HIDING IN IMAGE USING STEGANOGRAPHY</dc:title>
</cp:coreProperties>
</file>